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0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</p:sldMasterIdLst>
  <p:notesMasterIdLst>
    <p:notesMasterId r:id="rId36"/>
  </p:notesMasterIdLst>
  <p:sldIdLst>
    <p:sldId id="256" r:id="rId3"/>
    <p:sldId id="259" r:id="rId4"/>
    <p:sldId id="349" r:id="rId5"/>
    <p:sldId id="260" r:id="rId6"/>
    <p:sldId id="261" r:id="rId7"/>
    <p:sldId id="342" r:id="rId8"/>
    <p:sldId id="347" r:id="rId9"/>
    <p:sldId id="286" r:id="rId10"/>
    <p:sldId id="361" r:id="rId11"/>
    <p:sldId id="360" r:id="rId12"/>
    <p:sldId id="362" r:id="rId13"/>
    <p:sldId id="363" r:id="rId14"/>
    <p:sldId id="350" r:id="rId15"/>
    <p:sldId id="262" r:id="rId16"/>
    <p:sldId id="264" r:id="rId17"/>
    <p:sldId id="351" r:id="rId18"/>
    <p:sldId id="353" r:id="rId19"/>
    <p:sldId id="263" r:id="rId20"/>
    <p:sldId id="346" r:id="rId21"/>
    <p:sldId id="354" r:id="rId22"/>
    <p:sldId id="265" r:id="rId23"/>
    <p:sldId id="355" r:id="rId24"/>
    <p:sldId id="258" r:id="rId25"/>
    <p:sldId id="356" r:id="rId26"/>
    <p:sldId id="357" r:id="rId27"/>
    <p:sldId id="313" r:id="rId28"/>
    <p:sldId id="314" r:id="rId29"/>
    <p:sldId id="358" r:id="rId30"/>
    <p:sldId id="257" r:id="rId31"/>
    <p:sldId id="315" r:id="rId32"/>
    <p:sldId id="287" r:id="rId33"/>
    <p:sldId id="317" r:id="rId34"/>
    <p:sldId id="274" r:id="rId35"/>
  </p:sldIdLst>
  <p:sldSz cx="9144000" cy="5143500" type="screen16x9"/>
  <p:notesSz cx="6858000" cy="9144000"/>
  <p:embeddedFontLst>
    <p:embeddedFont>
      <p:font typeface="Abril Fatface" panose="020B0604020202020204" charset="0"/>
      <p:regular r:id="rId37"/>
    </p:embeddedFont>
    <p:embeddedFont>
      <p:font typeface="Anton" panose="020B0604020202020204" charset="0"/>
      <p:regular r:id="rId38"/>
    </p:embeddedFont>
    <p:embeddedFont>
      <p:font typeface="Barlow" panose="00000500000000000000" pitchFamily="2" charset="0"/>
      <p:regular r:id="rId39"/>
      <p:bold r:id="rId40"/>
      <p:italic r:id="rId41"/>
      <p:boldItalic r:id="rId42"/>
    </p:embeddedFont>
    <p:embeddedFont>
      <p:font typeface="Bodoni" panose="020B0604020202020204" charset="0"/>
      <p:regular r:id="rId43"/>
      <p:bold r:id="rId44"/>
      <p:italic r:id="rId45"/>
      <p:boldItalic r:id="rId46"/>
    </p:embeddedFont>
    <p:embeddedFont>
      <p:font typeface="Cambria" panose="02040503050406030204" pitchFamily="18" charset="0"/>
      <p:regular r:id="rId47"/>
      <p:bold r:id="rId48"/>
      <p:italic r:id="rId49"/>
      <p:boldItalic r:id="rId50"/>
    </p:embeddedFont>
    <p:embeddedFont>
      <p:font typeface="Chewy" panose="020B0604020202020204" charset="0"/>
      <p:regular r:id="rId51"/>
    </p:embeddedFont>
    <p:embeddedFont>
      <p:font typeface="Fira Sans" panose="020B0604020202020204" charset="0"/>
      <p:regular r:id="rId52"/>
      <p:bold r:id="rId53"/>
      <p:italic r:id="rId54"/>
      <p:boldItalic r:id="rId55"/>
    </p:embeddedFont>
    <p:embeddedFont>
      <p:font typeface="Montserrat" panose="000005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zel 007" initials="R0" lastIdx="1" clrIdx="0">
    <p:extLst>
      <p:ext uri="{19B8F6BF-5375-455C-9EA6-DF929625EA0E}">
        <p15:presenceInfo xmlns:p15="http://schemas.microsoft.com/office/powerpoint/2012/main" userId="81cba3abda8f08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48BC4C-A04D-4904-85FF-E38413A47235}">
  <a:tblStyle styleId="{F548BC4C-A04D-4904-85FF-E38413A47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32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1-07T13:26:54.128" idx="1">
    <p:pos x="10" y="10"/>
    <p:text>Kenapa meneliti Kripto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230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20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41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b76b1884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3b76b1884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045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8f08553c2_0_20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8f08553c2_0_20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b76b1884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b76b1884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b3f9adf85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b3f9adf85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26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3b76b1884c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3b76b1884c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586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430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b100686e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b100686e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8f08553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8f08553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229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3f9adf85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3f9adf85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ab33caf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ab33caf8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42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ab33caf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ab33caf8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72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044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382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62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168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622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95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b76b1884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3b76b1884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495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151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5944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658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8f08553c2_0_15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8f08553c2_0_15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5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00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slide" Target="../slides/slide2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 idx="2"/>
          </p:nvPr>
        </p:nvSpPr>
        <p:spPr>
          <a:xfrm>
            <a:off x="719527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"/>
          </p:nvPr>
        </p:nvSpPr>
        <p:spPr>
          <a:xfrm>
            <a:off x="719525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3"/>
          </p:nvPr>
        </p:nvSpPr>
        <p:spPr>
          <a:xfrm>
            <a:off x="5070961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4"/>
          </p:nvPr>
        </p:nvSpPr>
        <p:spPr>
          <a:xfrm>
            <a:off x="5070950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5"/>
          </p:nvPr>
        </p:nvSpPr>
        <p:spPr>
          <a:xfrm>
            <a:off x="719565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6"/>
          </p:nvPr>
        </p:nvSpPr>
        <p:spPr>
          <a:xfrm>
            <a:off x="719553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7"/>
          </p:nvPr>
        </p:nvSpPr>
        <p:spPr>
          <a:xfrm>
            <a:off x="5070999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8"/>
          </p:nvPr>
        </p:nvSpPr>
        <p:spPr>
          <a:xfrm>
            <a:off x="5071000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2"/>
          </p:nvPr>
        </p:nvSpPr>
        <p:spPr>
          <a:xfrm>
            <a:off x="810500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767900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3"/>
          </p:nvPr>
        </p:nvSpPr>
        <p:spPr>
          <a:xfrm>
            <a:off x="3499033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4"/>
          </p:nvPr>
        </p:nvSpPr>
        <p:spPr>
          <a:xfrm>
            <a:off x="3456438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5"/>
          </p:nvPr>
        </p:nvSpPr>
        <p:spPr>
          <a:xfrm>
            <a:off x="6187567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6"/>
          </p:nvPr>
        </p:nvSpPr>
        <p:spPr>
          <a:xfrm>
            <a:off x="6144962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 idx="7"/>
          </p:nvPr>
        </p:nvSpPr>
        <p:spPr>
          <a:xfrm>
            <a:off x="810500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8"/>
          </p:nvPr>
        </p:nvSpPr>
        <p:spPr>
          <a:xfrm>
            <a:off x="767875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9"/>
          </p:nvPr>
        </p:nvSpPr>
        <p:spPr>
          <a:xfrm>
            <a:off x="3499033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3"/>
          </p:nvPr>
        </p:nvSpPr>
        <p:spPr>
          <a:xfrm>
            <a:off x="3456438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14"/>
          </p:nvPr>
        </p:nvSpPr>
        <p:spPr>
          <a:xfrm>
            <a:off x="6187567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5"/>
          </p:nvPr>
        </p:nvSpPr>
        <p:spPr>
          <a:xfrm>
            <a:off x="6144962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2"/>
          </p:nvPr>
        </p:nvSpPr>
        <p:spPr>
          <a:xfrm>
            <a:off x="203128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"/>
          </p:nvPr>
        </p:nvSpPr>
        <p:spPr>
          <a:xfrm>
            <a:off x="203128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3"/>
          </p:nvPr>
        </p:nvSpPr>
        <p:spPr>
          <a:xfrm>
            <a:off x="203128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4"/>
          </p:nvPr>
        </p:nvSpPr>
        <p:spPr>
          <a:xfrm>
            <a:off x="2031263" y="2829549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5"/>
          </p:nvPr>
        </p:nvSpPr>
        <p:spPr>
          <a:xfrm>
            <a:off x="203127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6"/>
          </p:nvPr>
        </p:nvSpPr>
        <p:spPr>
          <a:xfrm>
            <a:off x="203127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7"/>
          </p:nvPr>
        </p:nvSpPr>
        <p:spPr>
          <a:xfrm>
            <a:off x="570123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8"/>
          </p:nvPr>
        </p:nvSpPr>
        <p:spPr>
          <a:xfrm>
            <a:off x="570123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9"/>
          </p:nvPr>
        </p:nvSpPr>
        <p:spPr>
          <a:xfrm>
            <a:off x="5701213" y="2833250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 idx="13"/>
          </p:nvPr>
        </p:nvSpPr>
        <p:spPr>
          <a:xfrm>
            <a:off x="570122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4"/>
          </p:nvPr>
        </p:nvSpPr>
        <p:spPr>
          <a:xfrm>
            <a:off x="570122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15"/>
          </p:nvPr>
        </p:nvSpPr>
        <p:spPr>
          <a:xfrm>
            <a:off x="570123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6" hasCustomPrompt="1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7" hasCustomPrompt="1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18" hasCustomPrompt="1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19" hasCustomPrompt="1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20" hasCustomPrompt="1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21" hasCustomPrompt="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713213" y="2040750"/>
            <a:ext cx="39048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1"/>
          </p:nvPr>
        </p:nvSpPr>
        <p:spPr>
          <a:xfrm>
            <a:off x="5128688" y="1738350"/>
            <a:ext cx="3302100" cy="16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72900" y="1907700"/>
            <a:ext cx="474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248000" y="1907700"/>
            <a:ext cx="1748700" cy="13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72900" y="2733376"/>
            <a:ext cx="4746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3" name="Google Shape;653;p22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4" name="Google Shape;654;p22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5" name="Google Shape;655;p22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6" name="Google Shape;656;p22"/>
          <p:cNvSpPr/>
          <p:nvPr/>
        </p:nvSpPr>
        <p:spPr>
          <a:xfrm>
            <a:off x="284538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7" name="Google Shape;657;p22"/>
          <p:cNvSpPr/>
          <p:nvPr/>
        </p:nvSpPr>
        <p:spPr>
          <a:xfrm>
            <a:off x="4827850" y="3835650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8" name="Google Shape;658;p22"/>
          <p:cNvSpPr/>
          <p:nvPr/>
        </p:nvSpPr>
        <p:spPr>
          <a:xfrm>
            <a:off x="575663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9" name="Google Shape;659;p22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0" name="Google Shape;660;p22"/>
          <p:cNvSpPr/>
          <p:nvPr/>
        </p:nvSpPr>
        <p:spPr>
          <a:xfrm>
            <a:off x="8519163" y="16496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1" name="Google Shape;661;p22"/>
          <p:cNvSpPr/>
          <p:nvPr/>
        </p:nvSpPr>
        <p:spPr>
          <a:xfrm>
            <a:off x="284550" y="2854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2" name="Google Shape;662;p22"/>
          <p:cNvSpPr/>
          <p:nvPr/>
        </p:nvSpPr>
        <p:spPr>
          <a:xfrm>
            <a:off x="5572099" y="45341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3" name="Google Shape;663;p22"/>
          <p:cNvSpPr/>
          <p:nvPr/>
        </p:nvSpPr>
        <p:spPr>
          <a:xfrm>
            <a:off x="8835413" y="760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4" name="Google Shape;664;p22"/>
          <p:cNvSpPr/>
          <p:nvPr/>
        </p:nvSpPr>
        <p:spPr>
          <a:xfrm>
            <a:off x="8598538" y="46535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5" name="Google Shape;665;p22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6" name="Google Shape;666;p22"/>
          <p:cNvSpPr/>
          <p:nvPr/>
        </p:nvSpPr>
        <p:spPr>
          <a:xfrm>
            <a:off x="7101073" y="2357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7" name="Google Shape;667;p22"/>
          <p:cNvSpPr/>
          <p:nvPr/>
        </p:nvSpPr>
        <p:spPr>
          <a:xfrm>
            <a:off x="74447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8" name="Google Shape;668;p22"/>
          <p:cNvSpPr/>
          <p:nvPr/>
        </p:nvSpPr>
        <p:spPr>
          <a:xfrm>
            <a:off x="6794225" y="1500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98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3">
            <a:hlinkClick r:id="" action="ppaction://noaction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3">
            <a:hlinkClick r:id="rId3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3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3" name="Google Shape;343;p13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4" name="Google Shape;344;p13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5" name="Google Shape;345;p13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7" name="Google Shape;347;p13"/>
          <p:cNvSpPr/>
          <p:nvPr/>
        </p:nvSpPr>
        <p:spPr>
          <a:xfrm rot="10800000">
            <a:off x="320183" y="3471846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8" name="Google Shape;348;p13"/>
          <p:cNvSpPr/>
          <p:nvPr/>
        </p:nvSpPr>
        <p:spPr>
          <a:xfrm rot="10800000">
            <a:off x="682390" y="116213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0" name="Google Shape;350;p13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8630675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3" name="Google Shape;363;p13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4" name="Google Shape;364;p13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5" name="Google Shape;365;p13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13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13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13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13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0" name="Google Shape;370;p13"/>
          <p:cNvSpPr/>
          <p:nvPr/>
        </p:nvSpPr>
        <p:spPr>
          <a:xfrm flipH="1">
            <a:off x="8874400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p13"/>
          <p:cNvSpPr/>
          <p:nvPr/>
        </p:nvSpPr>
        <p:spPr>
          <a:xfrm flipH="1">
            <a:off x="6433321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13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13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5316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1958929" y="-877893"/>
            <a:ext cx="649787" cy="180449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/>
          <p:nvPr/>
        </p:nvSpPr>
        <p:spPr>
          <a:xfrm rot="-5400000">
            <a:off x="7723752" y="943010"/>
            <a:ext cx="1325793" cy="111560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/>
          <p:nvPr/>
        </p:nvSpPr>
        <p:spPr>
          <a:xfrm rot="-5400000">
            <a:off x="3583353" y="-418831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 rot="-5400000">
            <a:off x="259780" y="-730963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8299399" y="438522"/>
            <a:ext cx="73399" cy="7335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/>
          <p:nvPr/>
        </p:nvSpPr>
        <p:spPr>
          <a:xfrm rot="-5400000">
            <a:off x="7253791" y="3286113"/>
            <a:ext cx="1308629" cy="363413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/>
          <p:nvPr/>
        </p:nvSpPr>
        <p:spPr>
          <a:xfrm rot="-538088">
            <a:off x="8082029" y="3722830"/>
            <a:ext cx="1325784" cy="111559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9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9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/>
          <p:nvPr/>
        </p:nvSpPr>
        <p:spPr>
          <a:xfrm flipH="1">
            <a:off x="2221599" y="3765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64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304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8" name="Google Shape;808;p29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1" name="Google Shape;811;p29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29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1" name="Google Shape;821;p29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3" name="Google Shape;823;p29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9" name="Google Shape;829;p29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0" name="Google Shape;830;p29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1" name="Google Shape;831;p29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2" name="Google Shape;832;p29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3" name="Google Shape;833;p29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4" name="Google Shape;834;p29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406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422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624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7" name="Google Shape;697;p24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575662" y="335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9" name="Google Shape;699;p24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0" name="Google Shape;700;p24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1" name="Google Shape;701;p24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/>
          <p:nvPr/>
        </p:nvSpPr>
        <p:spPr>
          <a:xfrm>
            <a:off x="4486861" y="45142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3" name="Google Shape;703;p24"/>
          <p:cNvSpPr/>
          <p:nvPr/>
        </p:nvSpPr>
        <p:spPr>
          <a:xfrm>
            <a:off x="4855272" y="3352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4" name="Google Shape;704;p24"/>
          <p:cNvSpPr/>
          <p:nvPr/>
        </p:nvSpPr>
        <p:spPr>
          <a:xfrm>
            <a:off x="8885122" y="18953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/>
          <p:nvPr/>
        </p:nvSpPr>
        <p:spPr>
          <a:xfrm>
            <a:off x="8632511" y="6147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316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3" name="Google Shape;613;p21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5" name="Google Shape;615;p21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6" name="Google Shape;616;p21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7" name="Google Shape;617;p21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8" name="Google Shape;618;p21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9" name="Google Shape;619;p21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3" name="Google Shape;633;p21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4" name="Google Shape;634;p21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5" name="Google Shape;635;p21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6" name="Google Shape;636;p21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7" name="Google Shape;637;p21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8" name="Google Shape;638;p21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9" name="Google Shape;639;p21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0" name="Google Shape;640;p21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1" name="Google Shape;641;p21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2" name="Google Shape;642;p21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92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150297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3"/>
          </p:nvPr>
        </p:nvSpPr>
        <p:spPr>
          <a:xfrm>
            <a:off x="71323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1323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4" hasCustomPrompt="1"/>
          </p:nvPr>
        </p:nvSpPr>
        <p:spPr>
          <a:xfrm>
            <a:off x="6778398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5"/>
          </p:nvPr>
        </p:nvSpPr>
        <p:spPr>
          <a:xfrm>
            <a:off x="5988725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6"/>
          </p:nvPr>
        </p:nvSpPr>
        <p:spPr>
          <a:xfrm>
            <a:off x="5988725" y="2234074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7" hasCustomPrompt="1"/>
          </p:nvPr>
        </p:nvSpPr>
        <p:spPr>
          <a:xfrm>
            <a:off x="2821925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8"/>
          </p:nvPr>
        </p:nvSpPr>
        <p:spPr>
          <a:xfrm>
            <a:off x="2032187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9"/>
          </p:nvPr>
        </p:nvSpPr>
        <p:spPr>
          <a:xfrm>
            <a:off x="2032187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3" hasCustomPrompt="1"/>
          </p:nvPr>
        </p:nvSpPr>
        <p:spPr>
          <a:xfrm>
            <a:off x="5459573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4"/>
          </p:nvPr>
        </p:nvSpPr>
        <p:spPr>
          <a:xfrm>
            <a:off x="4669826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5"/>
          </p:nvPr>
        </p:nvSpPr>
        <p:spPr>
          <a:xfrm>
            <a:off x="4669826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16" hasCustomPrompt="1"/>
          </p:nvPr>
        </p:nvSpPr>
        <p:spPr>
          <a:xfrm>
            <a:off x="414072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7"/>
          </p:nvPr>
        </p:nvSpPr>
        <p:spPr>
          <a:xfrm>
            <a:off x="335098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8"/>
          </p:nvPr>
        </p:nvSpPr>
        <p:spPr>
          <a:xfrm>
            <a:off x="335098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title" idx="2"/>
          </p:nvPr>
        </p:nvSpPr>
        <p:spPr>
          <a:xfrm>
            <a:off x="8152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1"/>
          </p:nvPr>
        </p:nvSpPr>
        <p:spPr>
          <a:xfrm>
            <a:off x="8152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 idx="3"/>
          </p:nvPr>
        </p:nvSpPr>
        <p:spPr>
          <a:xfrm>
            <a:off x="34713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4"/>
          </p:nvPr>
        </p:nvSpPr>
        <p:spPr>
          <a:xfrm>
            <a:off x="34713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 idx="5"/>
          </p:nvPr>
        </p:nvSpPr>
        <p:spPr>
          <a:xfrm>
            <a:off x="61274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6"/>
          </p:nvPr>
        </p:nvSpPr>
        <p:spPr>
          <a:xfrm>
            <a:off x="61274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 idx="2"/>
          </p:nvPr>
        </p:nvSpPr>
        <p:spPr>
          <a:xfrm>
            <a:off x="1935565" y="1381700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935562" y="1772829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idx="3"/>
          </p:nvPr>
        </p:nvSpPr>
        <p:spPr>
          <a:xfrm>
            <a:off x="3164090" y="2429973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4"/>
          </p:nvPr>
        </p:nvSpPr>
        <p:spPr>
          <a:xfrm>
            <a:off x="3164087" y="2821102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5"/>
          </p:nvPr>
        </p:nvSpPr>
        <p:spPr>
          <a:xfrm>
            <a:off x="1935565" y="3475128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6"/>
          </p:nvPr>
        </p:nvSpPr>
        <p:spPr>
          <a:xfrm>
            <a:off x="1935562" y="3866257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0" r:id="rId7"/>
    <p:sldLayoutId id="2147483670" r:id="rId8"/>
    <p:sldLayoutId id="2147483672" r:id="rId9"/>
    <p:sldLayoutId id="2147483674" r:id="rId10"/>
    <p:sldLayoutId id="2147483677" r:id="rId11"/>
    <p:sldLayoutId id="2147483678" r:id="rId12"/>
    <p:sldLayoutId id="2147483686" r:id="rId13"/>
    <p:sldLayoutId id="2147483688" r:id="rId14"/>
    <p:sldLayoutId id="2147483689" r:id="rId15"/>
    <p:sldLayoutId id="2147483694" r:id="rId16"/>
    <p:sldLayoutId id="2147483695" r:id="rId17"/>
    <p:sldLayoutId id="2147483696" r:id="rId18"/>
    <p:sldLayoutId id="214748369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2809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7"/>
          <p:cNvSpPr txBox="1">
            <a:spLocks noGrp="1"/>
          </p:cNvSpPr>
          <p:nvPr>
            <p:ph type="ctrTitle"/>
          </p:nvPr>
        </p:nvSpPr>
        <p:spPr>
          <a:xfrm>
            <a:off x="232475" y="1139838"/>
            <a:ext cx="8679062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x-none" sz="4400" b="1" spc="200" dirty="0"/>
              <a:t>Prediksi Harga Bitcoin Menggunakan Transformer</a:t>
            </a:r>
            <a:br>
              <a:rPr lang="en-US" sz="3600" b="1" dirty="0"/>
            </a:br>
            <a:r>
              <a:rPr lang="x-none" sz="1400" b="1" dirty="0"/>
              <a:t>Mengintegrasikan Harga, Sentimen, Tren, dan Volume dalam Analisis Deret Waktu Multivariat</a:t>
            </a:r>
            <a:endParaRPr sz="1400" dirty="0"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274" name="Google Shape;274;p57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Gilang Islamay Putra Djuharis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11190940000055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BFF7C-AF8F-454D-BBBF-C9D82DE21A3E}"/>
              </a:ext>
            </a:extLst>
          </p:cNvPr>
          <p:cNvSpPr txBox="1"/>
          <p:nvPr/>
        </p:nvSpPr>
        <p:spPr>
          <a:xfrm>
            <a:off x="5906021" y="3673177"/>
            <a:ext cx="17814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(Soon to be S.Mat)</a:t>
            </a:r>
            <a:endParaRPr lang="en-GB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7BA4FD-8486-4C04-9F08-D2F9754E24EB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99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99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99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81576"/>
            <a:ext cx="6007818" cy="2391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1991EC-7452-4960-9FC3-762E8E917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3236836"/>
            <a:ext cx="6007818" cy="136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0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166A5CB-F338-4034-BA1A-4D384D36D03F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81576"/>
            <a:ext cx="6007818" cy="2391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555EDF-9488-4D42-9638-3DA0CD8B4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3463210"/>
            <a:ext cx="6007818" cy="114927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6CC833-7085-45B6-9D84-EE613DC17F8C}"/>
              </a:ext>
            </a:extLst>
          </p:cNvPr>
          <p:cNvCxnSpPr/>
          <p:nvPr/>
        </p:nvCxnSpPr>
        <p:spPr>
          <a:xfrm flipH="1"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F54489-D02A-444F-B3D2-CCDEAF93B944}"/>
              </a:ext>
            </a:extLst>
          </p:cNvPr>
          <p:cNvCxnSpPr>
            <a:cxnSpLocks/>
          </p:cNvCxnSpPr>
          <p:nvPr/>
        </p:nvCxnSpPr>
        <p:spPr>
          <a:xfrm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1EB166-3659-41EB-A297-7C1D9D3E83B0}"/>
              </a:ext>
            </a:extLst>
          </p:cNvPr>
          <p:cNvGrpSpPr/>
          <p:nvPr/>
        </p:nvGrpSpPr>
        <p:grpSpPr>
          <a:xfrm>
            <a:off x="3035302" y="823382"/>
            <a:ext cx="249767" cy="141817"/>
            <a:chOff x="3035302" y="823382"/>
            <a:chExt cx="249767" cy="1418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CC614FD-E04E-493E-9132-862B847A06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333A50-17AE-4BFC-9A3C-493E679EC0FB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6489F4-E3C7-4E4B-A1C9-66D22F2181E7}"/>
              </a:ext>
            </a:extLst>
          </p:cNvPr>
          <p:cNvGrpSpPr/>
          <p:nvPr/>
        </p:nvGrpSpPr>
        <p:grpSpPr>
          <a:xfrm>
            <a:off x="3036490" y="1469710"/>
            <a:ext cx="249767" cy="141817"/>
            <a:chOff x="3035302" y="823382"/>
            <a:chExt cx="249767" cy="14181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93ECDF-2FC0-4E55-B1CF-FE4BBA68D390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DB2D7-5BE9-4C9B-8242-C8FE7B6E8A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F7F137-6C7B-4B07-9D5C-EEA6395EC052}"/>
              </a:ext>
            </a:extLst>
          </p:cNvPr>
          <p:cNvGrpSpPr/>
          <p:nvPr/>
        </p:nvGrpSpPr>
        <p:grpSpPr>
          <a:xfrm>
            <a:off x="3034373" y="1793594"/>
            <a:ext cx="249767" cy="141817"/>
            <a:chOff x="3035302" y="823382"/>
            <a:chExt cx="249767" cy="14181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A73153-101B-4E21-B484-337416E7863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50BF134-2237-4C37-86A7-CC0D83A77C1A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DD196D-D2FE-420C-9DCD-DBBA62DA8DFA}"/>
              </a:ext>
            </a:extLst>
          </p:cNvPr>
          <p:cNvGrpSpPr/>
          <p:nvPr/>
        </p:nvGrpSpPr>
        <p:grpSpPr>
          <a:xfrm>
            <a:off x="3034373" y="1633701"/>
            <a:ext cx="249767" cy="141817"/>
            <a:chOff x="3035302" y="823382"/>
            <a:chExt cx="249767" cy="14181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100633-C47A-44CC-9593-CFFB30A949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D0BDB3-2CEA-4436-9E82-FCCB5AA5BF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5629F3-A9D5-4211-AA7F-333C5ABB6732}"/>
              </a:ext>
            </a:extLst>
          </p:cNvPr>
          <p:cNvGrpSpPr/>
          <p:nvPr/>
        </p:nvGrpSpPr>
        <p:grpSpPr>
          <a:xfrm>
            <a:off x="6472769" y="823382"/>
            <a:ext cx="249767" cy="141817"/>
            <a:chOff x="3035302" y="823382"/>
            <a:chExt cx="249767" cy="14181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E1616F-87BF-472D-93F2-098B4388116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28FA2E-0EBE-4C9A-874B-8F0BFEEBC6F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EED00A-B53B-4A9D-88CF-14EC95E7579D}"/>
              </a:ext>
            </a:extLst>
          </p:cNvPr>
          <p:cNvGrpSpPr/>
          <p:nvPr/>
        </p:nvGrpSpPr>
        <p:grpSpPr>
          <a:xfrm>
            <a:off x="6473957" y="1469710"/>
            <a:ext cx="249767" cy="141817"/>
            <a:chOff x="3035302" y="823382"/>
            <a:chExt cx="249767" cy="14181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EC397E-6068-46AA-B8D0-C05BFF92EFA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FA269B2-F285-493B-8AD5-A273ED4673FD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1BB021-4110-44A8-8E0E-48A224EEED4D}"/>
              </a:ext>
            </a:extLst>
          </p:cNvPr>
          <p:cNvGrpSpPr/>
          <p:nvPr/>
        </p:nvGrpSpPr>
        <p:grpSpPr>
          <a:xfrm>
            <a:off x="6471840" y="1793594"/>
            <a:ext cx="249767" cy="141817"/>
            <a:chOff x="3035302" y="823382"/>
            <a:chExt cx="249767" cy="14181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55668F-ACFE-4E0A-9849-C89620A7C0EC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42D154-C04F-4118-9FAF-A92DDF5D1476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A854134-7523-487F-8D4D-D70D7E951789}"/>
              </a:ext>
            </a:extLst>
          </p:cNvPr>
          <p:cNvGrpSpPr/>
          <p:nvPr/>
        </p:nvGrpSpPr>
        <p:grpSpPr>
          <a:xfrm>
            <a:off x="6471840" y="1633701"/>
            <a:ext cx="249767" cy="141817"/>
            <a:chOff x="3035302" y="823382"/>
            <a:chExt cx="249767" cy="14181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D30D34-C7FC-444C-8F4A-6D1417570F3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2B4EDD-9DAA-475A-808B-A681293D9277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375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19D300-2347-484C-8CBF-2D7CCFC82CFA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lt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FAE3E9-09AE-4620-A7E9-664E9C2B6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25" y="429345"/>
            <a:ext cx="4980366" cy="2719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AECC1-A4BD-4EDD-ABB6-A0A11503D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025" y="3376615"/>
            <a:ext cx="4980366" cy="12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Research Path</a:t>
            </a:r>
            <a:endParaRPr/>
          </a:p>
        </p:txBody>
      </p:sp>
      <p:sp>
        <p:nvSpPr>
          <p:cNvPr id="530" name="Google Shape;530;p70"/>
          <p:cNvSpPr txBox="1"/>
          <p:nvPr/>
        </p:nvSpPr>
        <p:spPr>
          <a:xfrm>
            <a:off x="713225" y="1834250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</a:t>
            </a:r>
            <a:endParaRPr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2" name="Google Shape;532;p70"/>
          <p:cNvSpPr txBox="1"/>
          <p:nvPr/>
        </p:nvSpPr>
        <p:spPr>
          <a:xfrm>
            <a:off x="2813997" y="1834250"/>
            <a:ext cx="2343958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Analisis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Sentimen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4" name="Google Shape;534;p70"/>
          <p:cNvSpPr txBox="1"/>
          <p:nvPr/>
        </p:nvSpPr>
        <p:spPr>
          <a:xfrm>
            <a:off x="5401126" y="1834252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Seri Waktu</a:t>
            </a:r>
          </a:p>
        </p:txBody>
      </p:sp>
      <p:sp>
        <p:nvSpPr>
          <p:cNvPr id="536" name="Google Shape;536;p70"/>
          <p:cNvSpPr txBox="1"/>
          <p:nvPr/>
        </p:nvSpPr>
        <p:spPr>
          <a:xfrm>
            <a:off x="1642026" y="3322957"/>
            <a:ext cx="23439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Manual Data Teks dan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Augmentasi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8" name="Google Shape;538;p70"/>
          <p:cNvSpPr txBox="1"/>
          <p:nvPr/>
        </p:nvSpPr>
        <p:spPr>
          <a:xfrm>
            <a:off x="6573113" y="3322961"/>
            <a:ext cx="185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Peramalan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Seri Waktu</a:t>
            </a:r>
          </a:p>
        </p:txBody>
      </p:sp>
      <p:sp>
        <p:nvSpPr>
          <p:cNvPr id="539" name="Google Shape;539;p70"/>
          <p:cNvSpPr/>
          <p:nvPr/>
        </p:nvSpPr>
        <p:spPr>
          <a:xfrm>
            <a:off x="1549021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0"/>
          <p:cNvSpPr/>
          <p:nvPr/>
        </p:nvSpPr>
        <p:spPr>
          <a:xfrm>
            <a:off x="2720999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0"/>
          <p:cNvSpPr/>
          <p:nvPr/>
        </p:nvSpPr>
        <p:spPr>
          <a:xfrm>
            <a:off x="3892977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0"/>
          <p:cNvSpPr txBox="1"/>
          <p:nvPr/>
        </p:nvSpPr>
        <p:spPr>
          <a:xfrm>
            <a:off x="4078983" y="3322956"/>
            <a:ext cx="2157946" cy="89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Menggunakan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</a:t>
            </a:r>
          </a:p>
        </p:txBody>
      </p:sp>
      <p:sp>
        <p:nvSpPr>
          <p:cNvPr id="544" name="Google Shape;544;p70"/>
          <p:cNvSpPr/>
          <p:nvPr/>
        </p:nvSpPr>
        <p:spPr>
          <a:xfrm>
            <a:off x="5064956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0"/>
          <p:cNvSpPr/>
          <p:nvPr/>
        </p:nvSpPr>
        <p:spPr>
          <a:xfrm>
            <a:off x="6236934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0"/>
          <p:cNvSpPr/>
          <p:nvPr/>
        </p:nvSpPr>
        <p:spPr>
          <a:xfrm>
            <a:off x="7408913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7" name="Google Shape;547;p70"/>
          <p:cNvCxnSpPr>
            <a:stCxn id="530" idx="2"/>
            <a:endCxn id="539" idx="0"/>
          </p:cNvCxnSpPr>
          <p:nvPr/>
        </p:nvCxnSpPr>
        <p:spPr>
          <a:xfrm>
            <a:off x="1642025" y="2571650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70"/>
          <p:cNvCxnSpPr>
            <a:cxnSpLocks/>
            <a:stCxn id="540" idx="4"/>
          </p:cNvCxnSpPr>
          <p:nvPr/>
        </p:nvCxnSpPr>
        <p:spPr>
          <a:xfrm>
            <a:off x="2813999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70"/>
          <p:cNvCxnSpPr>
            <a:cxnSpLocks/>
            <a:stCxn id="544" idx="4"/>
          </p:cNvCxnSpPr>
          <p:nvPr/>
        </p:nvCxnSpPr>
        <p:spPr>
          <a:xfrm>
            <a:off x="5157956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70"/>
          <p:cNvCxnSpPr>
            <a:cxnSpLocks/>
            <a:stCxn id="546" idx="4"/>
          </p:cNvCxnSpPr>
          <p:nvPr/>
        </p:nvCxnSpPr>
        <p:spPr>
          <a:xfrm>
            <a:off x="7501913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70"/>
          <p:cNvCxnSpPr>
            <a:cxnSpLocks/>
            <a:stCxn id="532" idx="2"/>
            <a:endCxn id="541" idx="0"/>
          </p:cNvCxnSpPr>
          <p:nvPr/>
        </p:nvCxnSpPr>
        <p:spPr>
          <a:xfrm>
            <a:off x="3985976" y="2571650"/>
            <a:ext cx="1" cy="28270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70"/>
          <p:cNvCxnSpPr>
            <a:stCxn id="534" idx="2"/>
            <a:endCxn id="545" idx="0"/>
          </p:cNvCxnSpPr>
          <p:nvPr/>
        </p:nvCxnSpPr>
        <p:spPr>
          <a:xfrm>
            <a:off x="6329926" y="2571652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70"/>
          <p:cNvCxnSpPr>
            <a:stCxn id="540" idx="2"/>
            <a:endCxn id="539" idx="6"/>
          </p:cNvCxnSpPr>
          <p:nvPr/>
        </p:nvCxnSpPr>
        <p:spPr>
          <a:xfrm rot="10800000">
            <a:off x="1734899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70"/>
          <p:cNvCxnSpPr>
            <a:stCxn id="541" idx="2"/>
            <a:endCxn id="540" idx="6"/>
          </p:cNvCxnSpPr>
          <p:nvPr/>
        </p:nvCxnSpPr>
        <p:spPr>
          <a:xfrm rot="10800000">
            <a:off x="2906877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70"/>
          <p:cNvCxnSpPr>
            <a:stCxn id="544" idx="2"/>
            <a:endCxn id="541" idx="6"/>
          </p:cNvCxnSpPr>
          <p:nvPr/>
        </p:nvCxnSpPr>
        <p:spPr>
          <a:xfrm rot="10800000">
            <a:off x="4078856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0"/>
          <p:cNvCxnSpPr>
            <a:stCxn id="545" idx="2"/>
            <a:endCxn id="544" idx="6"/>
          </p:cNvCxnSpPr>
          <p:nvPr/>
        </p:nvCxnSpPr>
        <p:spPr>
          <a:xfrm rot="10800000">
            <a:off x="5250834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70"/>
          <p:cNvCxnSpPr>
            <a:stCxn id="546" idx="2"/>
            <a:endCxn id="545" idx="6"/>
          </p:cNvCxnSpPr>
          <p:nvPr/>
        </p:nvCxnSpPr>
        <p:spPr>
          <a:xfrm rot="10800000">
            <a:off x="6422813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70"/>
          <p:cNvCxnSpPr>
            <a:stCxn id="539" idx="2"/>
          </p:cNvCxnSpPr>
          <p:nvPr/>
        </p:nvCxnSpPr>
        <p:spPr>
          <a:xfrm rot="10800000">
            <a:off x="899221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70"/>
          <p:cNvCxnSpPr>
            <a:endCxn id="546" idx="6"/>
          </p:cNvCxnSpPr>
          <p:nvPr/>
        </p:nvCxnSpPr>
        <p:spPr>
          <a:xfrm rot="10800000">
            <a:off x="7594913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532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>
            <a:spLocks noGrp="1"/>
          </p:cNvSpPr>
          <p:nvPr>
            <p:ph type="title"/>
          </p:nvPr>
        </p:nvSpPr>
        <p:spPr>
          <a:xfrm>
            <a:off x="3072900" y="1266092"/>
            <a:ext cx="3632700" cy="17289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Sentimen</a:t>
            </a:r>
            <a:endParaRPr dirty="0"/>
          </a:p>
        </p:txBody>
      </p:sp>
      <p:sp>
        <p:nvSpPr>
          <p:cNvPr id="340" name="Google Shape;340;p63"/>
          <p:cNvSpPr txBox="1">
            <a:spLocks noGrp="1"/>
          </p:cNvSpPr>
          <p:nvPr>
            <p:ph type="title" idx="2"/>
          </p:nvPr>
        </p:nvSpPr>
        <p:spPr>
          <a:xfrm>
            <a:off x="836908" y="1469234"/>
            <a:ext cx="2159792" cy="1368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400" dirty="0"/>
              <a:t>01</a:t>
            </a:r>
            <a:endParaRPr sz="13400" dirty="0"/>
          </a:p>
        </p:txBody>
      </p:sp>
      <p:sp>
        <p:nvSpPr>
          <p:cNvPr id="13" name="Google Shape;339;p63">
            <a:extLst>
              <a:ext uri="{FF2B5EF4-FFF2-40B4-BE49-F238E27FC236}">
                <a16:creationId xmlns:a16="http://schemas.microsoft.com/office/drawing/2014/main" id="{FFF11A9C-0AAE-44CE-B505-580D094406BE}"/>
              </a:ext>
            </a:extLst>
          </p:cNvPr>
          <p:cNvSpPr txBox="1">
            <a:spLocks/>
          </p:cNvSpPr>
          <p:nvPr/>
        </p:nvSpPr>
        <p:spPr>
          <a:xfrm>
            <a:off x="939299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sz="2000" dirty="0"/>
              <a:t>Current Objective: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Membangun model klasifikasi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nb-NO" sz="1600" dirty="0">
                <a:solidFill>
                  <a:srgbClr val="FFFFFF"/>
                </a:solidFill>
                <a:latin typeface="Fira Sans"/>
                <a:sym typeface="Fira Sans"/>
              </a:rPr>
              <a:t>s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entimen terhadap topik Bitcoin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Prapemrosesan</a:t>
            </a:r>
            <a:r>
              <a:rPr lang="en-GB" dirty="0"/>
              <a:t> Data Teks</a:t>
            </a:r>
          </a:p>
        </p:txBody>
      </p:sp>
      <p:sp>
        <p:nvSpPr>
          <p:cNvPr id="377" name="Google Shape;377;p65"/>
          <p:cNvSpPr txBox="1">
            <a:spLocks noGrp="1"/>
          </p:cNvSpPr>
          <p:nvPr>
            <p:ph type="title" idx="2"/>
          </p:nvPr>
        </p:nvSpPr>
        <p:spPr>
          <a:xfrm>
            <a:off x="2031275" y="1473756"/>
            <a:ext cx="22311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URLS dan </a:t>
            </a:r>
            <a:r>
              <a:rPr lang="en-US" sz="1600" dirty="0" err="1">
                <a:latin typeface="Fira Sans" panose="020B0604020202020204" charset="0"/>
              </a:rPr>
              <a:t>Entitas</a:t>
            </a:r>
            <a:r>
              <a:rPr lang="en-US" sz="1600" dirty="0">
                <a:latin typeface="Fira Sans" panose="020B0604020202020204" charset="0"/>
              </a:rPr>
              <a:t> HTML</a:t>
            </a:r>
            <a:endParaRPr sz="1600" dirty="0">
              <a:latin typeface="Fira Sans" panose="020B0604020202020204" charset="0"/>
            </a:endParaRPr>
          </a:p>
        </p:txBody>
      </p:sp>
      <p:sp>
        <p:nvSpPr>
          <p:cNvPr id="388" name="Google Shape;388;p65"/>
          <p:cNvSpPr/>
          <p:nvPr/>
        </p:nvSpPr>
        <p:spPr>
          <a:xfrm>
            <a:off x="1211650" y="1478647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5"/>
          <p:cNvSpPr/>
          <p:nvPr/>
        </p:nvSpPr>
        <p:spPr>
          <a:xfrm>
            <a:off x="121165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5"/>
          <p:cNvSpPr/>
          <p:nvPr/>
        </p:nvSpPr>
        <p:spPr>
          <a:xfrm>
            <a:off x="121165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5"/>
          <p:cNvSpPr/>
          <p:nvPr/>
        </p:nvSpPr>
        <p:spPr>
          <a:xfrm>
            <a:off x="4881600" y="147867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5"/>
          <p:cNvSpPr/>
          <p:nvPr/>
        </p:nvSpPr>
        <p:spPr>
          <a:xfrm>
            <a:off x="488160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65"/>
          <p:cNvSpPr/>
          <p:nvPr/>
        </p:nvSpPr>
        <p:spPr>
          <a:xfrm>
            <a:off x="488160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65"/>
          <p:cNvSpPr txBox="1">
            <a:spLocks noGrp="1"/>
          </p:cNvSpPr>
          <p:nvPr>
            <p:ph type="title" idx="16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6" name="Google Shape;396;p65"/>
          <p:cNvSpPr txBox="1">
            <a:spLocks noGrp="1"/>
          </p:cNvSpPr>
          <p:nvPr>
            <p:ph type="title" idx="17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7" name="Google Shape;397;p65"/>
          <p:cNvSpPr txBox="1">
            <a:spLocks noGrp="1"/>
          </p:cNvSpPr>
          <p:nvPr>
            <p:ph type="title" idx="18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8" name="Google Shape;398;p65"/>
          <p:cNvSpPr txBox="1">
            <a:spLocks noGrp="1"/>
          </p:cNvSpPr>
          <p:nvPr>
            <p:ph type="title" idx="19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9" name="Google Shape;399;p65"/>
          <p:cNvSpPr txBox="1">
            <a:spLocks noGrp="1"/>
          </p:cNvSpPr>
          <p:nvPr>
            <p:ph type="title" idx="20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0" name="Google Shape;400;p65"/>
          <p:cNvSpPr txBox="1">
            <a:spLocks noGrp="1"/>
          </p:cNvSpPr>
          <p:nvPr>
            <p:ph type="title" idx="2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" name="Google Shape;377;p65">
            <a:extLst>
              <a:ext uri="{FF2B5EF4-FFF2-40B4-BE49-F238E27FC236}">
                <a16:creationId xmlns:a16="http://schemas.microsoft.com/office/drawing/2014/main" id="{55546F72-1AB7-4E66-9CC8-85D378232F92}"/>
              </a:ext>
            </a:extLst>
          </p:cNvPr>
          <p:cNvSpPr txBox="1">
            <a:spLocks/>
          </p:cNvSpPr>
          <p:nvPr/>
        </p:nvSpPr>
        <p:spPr>
          <a:xfrm>
            <a:off x="5701250" y="1473756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Penyelarasan </a:t>
            </a:r>
          </a:p>
          <a:p>
            <a:r>
              <a:rPr lang="en-US" sz="1600">
                <a:latin typeface="Fira Sans" panose="020B0604020202020204" charset="0"/>
              </a:rPr>
              <a:t>Huruf Kecil</a:t>
            </a:r>
          </a:p>
        </p:txBody>
      </p:sp>
      <p:sp>
        <p:nvSpPr>
          <p:cNvPr id="50" name="Google Shape;377;p65">
            <a:extLst>
              <a:ext uri="{FF2B5EF4-FFF2-40B4-BE49-F238E27FC236}">
                <a16:creationId xmlns:a16="http://schemas.microsoft.com/office/drawing/2014/main" id="{4A451C41-9653-4CBC-A0E6-7FCE24FE0EC9}"/>
              </a:ext>
            </a:extLst>
          </p:cNvPr>
          <p:cNvSpPr txBox="1">
            <a:spLocks/>
          </p:cNvSpPr>
          <p:nvPr/>
        </p:nvSpPr>
        <p:spPr>
          <a:xfrm>
            <a:off x="2031275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Tokenisasi</a:t>
            </a:r>
          </a:p>
        </p:txBody>
      </p:sp>
      <p:sp>
        <p:nvSpPr>
          <p:cNvPr id="51" name="Google Shape;377;p65">
            <a:extLst>
              <a:ext uri="{FF2B5EF4-FFF2-40B4-BE49-F238E27FC236}">
                <a16:creationId xmlns:a16="http://schemas.microsoft.com/office/drawing/2014/main" id="{19C02668-BC34-4EBB-98EE-DDDF481D6DB8}"/>
              </a:ext>
            </a:extLst>
          </p:cNvPr>
          <p:cNvSpPr txBox="1">
            <a:spLocks/>
          </p:cNvSpPr>
          <p:nvPr/>
        </p:nvSpPr>
        <p:spPr>
          <a:xfrm>
            <a:off x="2031274" y="3783240"/>
            <a:ext cx="2318475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Karakter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Spesial</a:t>
            </a:r>
            <a:r>
              <a:rPr lang="en-US" sz="1600" dirty="0">
                <a:latin typeface="Fira Sans" panose="020B0604020202020204" charset="0"/>
              </a:rPr>
              <a:t> dan Angka</a:t>
            </a:r>
          </a:p>
        </p:txBody>
      </p:sp>
      <p:sp>
        <p:nvSpPr>
          <p:cNvPr id="52" name="Google Shape;377;p65">
            <a:extLst>
              <a:ext uri="{FF2B5EF4-FFF2-40B4-BE49-F238E27FC236}">
                <a16:creationId xmlns:a16="http://schemas.microsoft.com/office/drawing/2014/main" id="{9274F902-7663-4032-948E-6FB4E4799DBB}"/>
              </a:ext>
            </a:extLst>
          </p:cNvPr>
          <p:cNvSpPr txBox="1">
            <a:spLocks/>
          </p:cNvSpPr>
          <p:nvPr/>
        </p:nvSpPr>
        <p:spPr>
          <a:xfrm>
            <a:off x="5701250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Penghapusan Tanda Baca dan Kata - Kata Penghubung</a:t>
            </a:r>
          </a:p>
        </p:txBody>
      </p:sp>
      <p:sp>
        <p:nvSpPr>
          <p:cNvPr id="53" name="Google Shape;377;p65">
            <a:extLst>
              <a:ext uri="{FF2B5EF4-FFF2-40B4-BE49-F238E27FC236}">
                <a16:creationId xmlns:a16="http://schemas.microsoft.com/office/drawing/2014/main" id="{91B92035-478B-46D5-8616-B6EDAF55126C}"/>
              </a:ext>
            </a:extLst>
          </p:cNvPr>
          <p:cNvSpPr txBox="1">
            <a:spLocks/>
          </p:cNvSpPr>
          <p:nvPr/>
        </p:nvSpPr>
        <p:spPr>
          <a:xfrm>
            <a:off x="5701250" y="3783240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Lematisasi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713225" y="25364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Penghapusan</a:t>
            </a:r>
            <a:r>
              <a:rPr lang="en-GB" dirty="0"/>
              <a:t> Tweet yang </a:t>
            </a:r>
            <a:r>
              <a:rPr lang="en-GB" dirty="0" err="1"/>
              <a:t>bersifat</a:t>
            </a:r>
            <a:r>
              <a:rPr lang="en-GB"/>
              <a:t> Spam</a:t>
            </a:r>
            <a:endParaRPr dirty="0">
              <a:latin typeface="Fira Sans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D9D64C-8514-4E7F-A2A1-5E12C4142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12193"/>
              </p:ext>
            </p:extLst>
          </p:nvPr>
        </p:nvGraphicFramePr>
        <p:xfrm>
          <a:off x="713225" y="1384116"/>
          <a:ext cx="7916425" cy="3169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846154">
                  <a:extLst>
                    <a:ext uri="{9D8B030D-6E8A-4147-A177-3AD203B41FA5}">
                      <a16:colId xmlns:a16="http://schemas.microsoft.com/office/drawing/2014/main" val="2545559169"/>
                    </a:ext>
                  </a:extLst>
                </a:gridCol>
                <a:gridCol w="7070271">
                  <a:extLst>
                    <a:ext uri="{9D8B030D-6E8A-4147-A177-3AD203B41FA5}">
                      <a16:colId xmlns:a16="http://schemas.microsoft.com/office/drawing/2014/main" val="302866020"/>
                    </a:ext>
                  </a:extLst>
                </a:gridCol>
              </a:tblGrid>
              <a:tr h="8506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date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Text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extLst>
                  <a:ext uri="{0D108BD9-81ED-4DB2-BD59-A6C34878D82A}">
                    <a16:rowId xmlns:a16="http://schemas.microsoft.com/office/drawing/2014/main" val="3730250709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2021-07-03 20:53:51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The $BTC price is at $34655.23 right now.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🔴 Compared to the last tweet, the price has dropped by $72.77 (-0.21%).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🟢 In the last 24 hours the price has increased by $1488.36 (4.49%).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#Bitcoin #BTC https://t.co/5wDhcU31UB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51456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2021-10-19 09:16:20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🐳🚨 Bitcoin Whale Alert: [ TX: 6e2f93751abd08b63306d5351da016187927ac712f442d6709d23d10b01e83c8 ]-[ ADDR: 1DuhtLa8TtCC547WfSNLHZvT91b9PQQeDD ]-[ #BTC: 16.68212472 ]-[ BLOCK_DATE: 2021-10-19 10:37:49 ] #btc_whale_alert #bitcoin- BTC_Whale_Alert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86018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2021-06-21 07:43:39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WhaleTrades: 📈💰$2,500,000 #bitcoin LONGED @$32,805.8359 [21/06/21 07:34:55]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🏤BitMEX | $XBTUSD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💬I’d take a fast nickel over a slow dime - buyerofblood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55009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2022-04-16 15:59:12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💰 Market Cap. Swap 💰 What would one #Ecash $XEC cost if it had the market capitalization of #Bitcoin  $BTC? One #XEC would be worth $0.0401409. 🤑 💪 🚀 | 👁️  More: https://t.co/fSCkKGmhcK…</a:t>
                      </a:r>
                      <a:endParaRPr lang="en-US" sz="1100" dirty="0">
                        <a:effectLst/>
                      </a:endParaRPr>
                    </a:p>
                    <a:p>
                      <a:pPr algn="l"/>
                      <a:r>
                        <a:rPr lang="id-ID" sz="1100" u="none" dirty="0">
                          <a:solidFill>
                            <a:schemeClr val="tx1"/>
                          </a:solidFill>
                          <a:effectLst/>
                        </a:rPr>
                        <a:t>https://t.co/rmygNBMIh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100" u="non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2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42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3"/>
          <p:cNvSpPr txBox="1">
            <a:spLocks noGrp="1"/>
          </p:cNvSpPr>
          <p:nvPr>
            <p:ph type="title"/>
          </p:nvPr>
        </p:nvSpPr>
        <p:spPr>
          <a:xfrm>
            <a:off x="713225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Pelabelan Data Teks dan Augmentasi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DD1624-B4BF-4943-91D7-B52DAC64D284}"/>
              </a:ext>
            </a:extLst>
          </p:cNvPr>
          <p:cNvGrpSpPr/>
          <p:nvPr/>
        </p:nvGrpSpPr>
        <p:grpSpPr>
          <a:xfrm>
            <a:off x="4571975" y="1404318"/>
            <a:ext cx="4365600" cy="3020661"/>
            <a:chOff x="4310054" y="1578632"/>
            <a:chExt cx="4365600" cy="3020661"/>
          </a:xfrm>
        </p:grpSpPr>
        <p:sp>
          <p:nvSpPr>
            <p:cNvPr id="1197" name="Google Shape;1197;p93"/>
            <p:cNvSpPr txBox="1"/>
            <p:nvPr/>
          </p:nvSpPr>
          <p:spPr>
            <a:xfrm>
              <a:off x="5401454" y="3613569"/>
              <a:ext cx="2182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HelsinkiNLP</a:t>
              </a:r>
              <a:endParaRPr sz="24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198" name="Google Shape;1198;p93"/>
            <p:cNvSpPr txBox="1"/>
            <p:nvPr/>
          </p:nvSpPr>
          <p:spPr>
            <a:xfrm>
              <a:off x="5401454" y="4026593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Model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Translasi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dari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Universitas Helsinki</a:t>
              </a:r>
            </a:p>
          </p:txBody>
        </p:sp>
        <p:sp>
          <p:nvSpPr>
            <p:cNvPr id="1201" name="Google Shape;1201;p93"/>
            <p:cNvSpPr txBox="1"/>
            <p:nvPr/>
          </p:nvSpPr>
          <p:spPr>
            <a:xfrm>
              <a:off x="6492854" y="1578632"/>
              <a:ext cx="2182800" cy="856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Translate10</a:t>
              </a:r>
            </a:p>
          </p:txBody>
        </p:sp>
        <p:sp>
          <p:nvSpPr>
            <p:cNvPr id="1202" name="Google Shape;1202;p93"/>
            <p:cNvSpPr txBox="1"/>
            <p:nvPr/>
          </p:nvSpPr>
          <p:spPr>
            <a:xfrm>
              <a:off x="64928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10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  <p:sp>
          <p:nvSpPr>
            <p:cNvPr id="1203" name="Google Shape;1203;p93"/>
            <p:cNvSpPr txBox="1"/>
            <p:nvPr/>
          </p:nvSpPr>
          <p:spPr>
            <a:xfrm>
              <a:off x="4310058" y="1583871"/>
              <a:ext cx="2182800" cy="85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Translate20</a:t>
              </a:r>
            </a:p>
          </p:txBody>
        </p:sp>
        <p:sp>
          <p:nvSpPr>
            <p:cNvPr id="1204" name="Google Shape;1204;p93"/>
            <p:cNvSpPr txBox="1"/>
            <p:nvPr/>
          </p:nvSpPr>
          <p:spPr>
            <a:xfrm>
              <a:off x="43100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20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1D0661-4564-4657-9F8C-974D71FD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28" y="1326280"/>
            <a:ext cx="3986022" cy="317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97A0-DE31-4E08-9C57-5DC977DB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24" y="1323069"/>
            <a:ext cx="3986022" cy="31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8054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Membangun</a:t>
            </a:r>
            <a:r>
              <a:rPr lang="en-GB" dirty="0"/>
              <a:t> Model </a:t>
            </a:r>
            <a:r>
              <a:rPr lang="en-GB" dirty="0" err="1"/>
              <a:t>Analisis</a:t>
            </a:r>
            <a:r>
              <a:rPr lang="en-GB" dirty="0"/>
              <a:t> </a:t>
            </a:r>
            <a:r>
              <a:rPr lang="en-GB" dirty="0" err="1"/>
              <a:t>Sentimen</a:t>
            </a:r>
            <a:endParaRPr lang="en-GB"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07557"/>
              </p:ext>
            </p:extLst>
          </p:nvPr>
        </p:nvGraphicFramePr>
        <p:xfrm>
          <a:off x="1056432" y="1600200"/>
          <a:ext cx="7031083" cy="2704556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857239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284923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80691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532573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</a:tblGrid>
              <a:tr h="489507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Negative 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Neutral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Positive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Overall Accuracy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twitter-roberta-base-sentiment-latest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bertweet-base-sentiment-analysis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60849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finbert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0,91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twitter-xlm-roberta-base-sentiment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cryptobert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2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twitter-xlm-roberta-bitcoin-sentiment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0,51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0,38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0,453333333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4516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Tuned</a:t>
            </a:r>
            <a:endParaRPr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662186"/>
              </p:ext>
            </p:extLst>
          </p:nvPr>
        </p:nvGraphicFramePr>
        <p:xfrm>
          <a:off x="503370" y="1804610"/>
          <a:ext cx="8137209" cy="2377271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45985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192858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2344278702"/>
                    </a:ext>
                  </a:extLst>
                </a:gridCol>
              </a:tblGrid>
              <a:tr h="497671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Before </a:t>
                      </a:r>
                    </a:p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Fine Tuning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Murni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GTH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GB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bertweet-base-sentiment-analysis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31.62%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Cryptobert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0.673333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33.60%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twitter-roberta-base-sentiment-latest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0.653333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24.14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twitter-xlm-roberta-base-sentiment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0.606667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22.53</a:t>
                      </a:r>
                      <a:r>
                        <a:rPr lang="en-GB" sz="14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  <a:p>
                      <a:pPr algn="ctr"/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7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/>
          <p:nvPr/>
        </p:nvSpPr>
        <p:spPr>
          <a:xfrm>
            <a:off x="6932231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60"/>
          <p:cNvSpPr/>
          <p:nvPr/>
        </p:nvSpPr>
        <p:spPr>
          <a:xfrm>
            <a:off x="1547398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927714" y="2954946"/>
            <a:ext cx="1906616" cy="872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</a:t>
            </a:r>
            <a:br>
              <a:rPr lang="en" dirty="0"/>
            </a:br>
            <a:r>
              <a:rPr lang="en" dirty="0"/>
              <a:t>Analysis</a:t>
            </a:r>
            <a:endParaRPr dirty="0"/>
          </a:p>
        </p:txBody>
      </p:sp>
      <p:sp>
        <p:nvSpPr>
          <p:cNvPr id="309" name="Google Shape;309;p60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6315550" y="2922405"/>
            <a:ext cx="1900736" cy="9377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Series</a:t>
            </a:r>
            <a:br>
              <a:rPr lang="en" dirty="0"/>
            </a:br>
            <a:r>
              <a:rPr lang="en" dirty="0"/>
              <a:t>Forecasting</a:t>
            </a:r>
            <a:endParaRPr dirty="0"/>
          </a:p>
        </p:txBody>
      </p:sp>
      <p:sp>
        <p:nvSpPr>
          <p:cNvPr id="315" name="Google Shape;315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Ideas</a:t>
            </a:r>
          </a:p>
        </p:txBody>
      </p:sp>
      <p:sp>
        <p:nvSpPr>
          <p:cNvPr id="316" name="Google Shape;316;p60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6834591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9" name="Google Shape;319;p60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449760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BD05D-44C1-47C0-810D-602C5744E28F}"/>
              </a:ext>
            </a:extLst>
          </p:cNvPr>
          <p:cNvCxnSpPr/>
          <p:nvPr/>
        </p:nvCxnSpPr>
        <p:spPr>
          <a:xfrm>
            <a:off x="3000375" y="2449286"/>
            <a:ext cx="31432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title"/>
          </p:nvPr>
        </p:nvSpPr>
        <p:spPr>
          <a:xfrm>
            <a:off x="713250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Introducing CryptobertRefined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D07C9B-B3F3-4117-80B7-8E7BB116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3" y="1435739"/>
            <a:ext cx="3873143" cy="3310327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641A25B-D633-40E7-8CD5-8FCCEDC2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630068"/>
              </p:ext>
            </p:extLst>
          </p:nvPr>
        </p:nvGraphicFramePr>
        <p:xfrm>
          <a:off x="4355647" y="1435739"/>
          <a:ext cx="4478111" cy="1651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485193">
                  <a:extLst>
                    <a:ext uri="{9D8B030D-6E8A-4147-A177-3AD203B41FA5}">
                      <a16:colId xmlns:a16="http://schemas.microsoft.com/office/drawing/2014/main" val="150384440"/>
                    </a:ext>
                  </a:extLst>
                </a:gridCol>
                <a:gridCol w="926786">
                  <a:extLst>
                    <a:ext uri="{9D8B030D-6E8A-4147-A177-3AD203B41FA5}">
                      <a16:colId xmlns:a16="http://schemas.microsoft.com/office/drawing/2014/main" val="472789522"/>
                    </a:ext>
                  </a:extLst>
                </a:gridCol>
                <a:gridCol w="669058">
                  <a:extLst>
                    <a:ext uri="{9D8B030D-6E8A-4147-A177-3AD203B41FA5}">
                      <a16:colId xmlns:a16="http://schemas.microsoft.com/office/drawing/2014/main" val="416002319"/>
                    </a:ext>
                  </a:extLst>
                </a:gridCol>
                <a:gridCol w="888985">
                  <a:extLst>
                    <a:ext uri="{9D8B030D-6E8A-4147-A177-3AD203B41FA5}">
                      <a16:colId xmlns:a16="http://schemas.microsoft.com/office/drawing/2014/main" val="1457651624"/>
                    </a:ext>
                  </a:extLst>
                </a:gridCol>
                <a:gridCol w="508089">
                  <a:extLst>
                    <a:ext uri="{9D8B030D-6E8A-4147-A177-3AD203B41FA5}">
                      <a16:colId xmlns:a16="http://schemas.microsoft.com/office/drawing/2014/main" val="1815385"/>
                    </a:ext>
                  </a:extLst>
                </a:gridCol>
              </a:tblGrid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Sentiment 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Precision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Recall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F1-Score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4933002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-1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0,76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0,75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100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11101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0,48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0,56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17988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0,63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0,83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904267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Accuracy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11986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Macro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301775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Weighted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0,68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300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066847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C9C25337-19A3-4571-81F0-5FF494DF2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3184646"/>
            <a:ext cx="2775857" cy="15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61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564;p71">
            <a:extLst>
              <a:ext uri="{FF2B5EF4-FFF2-40B4-BE49-F238E27FC236}">
                <a16:creationId xmlns:a16="http://schemas.microsoft.com/office/drawing/2014/main" id="{CAF5F2EA-D004-46CE-95B2-CBB150FF9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393" y="247853"/>
            <a:ext cx="84092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Pelabelan Data Teks Menggunakan Model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F9513E-CC21-47D1-B316-35FB0403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27" y="1080910"/>
            <a:ext cx="7213146" cy="381473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575008" y="1500625"/>
            <a:ext cx="1819226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9" name="Google Shape;1169;p44"/>
          <p:cNvSpPr txBox="1">
            <a:spLocks noGrp="1"/>
          </p:cNvSpPr>
          <p:nvPr>
            <p:ph type="subTitle" idx="1"/>
          </p:nvPr>
        </p:nvSpPr>
        <p:spPr>
          <a:xfrm>
            <a:off x="719813" y="2652141"/>
            <a:ext cx="4176678" cy="652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L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e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t’s do some Forecasting!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grpSp>
        <p:nvGrpSpPr>
          <p:cNvPr id="1170" name="Google Shape;1170;p44"/>
          <p:cNvGrpSpPr/>
          <p:nvPr/>
        </p:nvGrpSpPr>
        <p:grpSpPr>
          <a:xfrm rot="-1777981">
            <a:off x="7049861" y="3213410"/>
            <a:ext cx="1564899" cy="1447935"/>
            <a:chOff x="4730175" y="1009275"/>
            <a:chExt cx="2967982" cy="2746149"/>
          </a:xfrm>
        </p:grpSpPr>
        <p:sp>
          <p:nvSpPr>
            <p:cNvPr id="1171" name="Google Shape;1171;p44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83" name="Google Shape;1183;p44"/>
          <p:cNvGrpSpPr/>
          <p:nvPr/>
        </p:nvGrpSpPr>
        <p:grpSpPr>
          <a:xfrm rot="1502525">
            <a:off x="4567671" y="1571534"/>
            <a:ext cx="3681141" cy="1804948"/>
            <a:chOff x="666499" y="507361"/>
            <a:chExt cx="11161657" cy="5472818"/>
          </a:xfrm>
        </p:grpSpPr>
        <p:sp>
          <p:nvSpPr>
            <p:cNvPr id="1184" name="Google Shape;1184;p44"/>
            <p:cNvSpPr/>
            <p:nvPr/>
          </p:nvSpPr>
          <p:spPr>
            <a:xfrm>
              <a:off x="9594922" y="3490350"/>
              <a:ext cx="2233234" cy="1238140"/>
            </a:xfrm>
            <a:custGeom>
              <a:avLst/>
              <a:gdLst/>
              <a:ahLst/>
              <a:cxnLst/>
              <a:rect l="l" t="t" r="r" b="b"/>
              <a:pathLst>
                <a:path w="57502" h="31880" extrusionOk="0">
                  <a:moveTo>
                    <a:pt x="4025" y="0"/>
                  </a:moveTo>
                  <a:cubicBezTo>
                    <a:pt x="2740" y="0"/>
                    <a:pt x="1401" y="47"/>
                    <a:pt x="1" y="145"/>
                  </a:cubicBezTo>
                  <a:lnTo>
                    <a:pt x="150" y="10650"/>
                  </a:lnTo>
                  <a:cubicBezTo>
                    <a:pt x="20763" y="31880"/>
                    <a:pt x="36282" y="21971"/>
                    <a:pt x="57501" y="28050"/>
                  </a:cubicBezTo>
                  <a:cubicBezTo>
                    <a:pt x="33570" y="19469"/>
                    <a:pt x="30116" y="0"/>
                    <a:pt x="4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9569056" y="3554666"/>
              <a:ext cx="1388984" cy="770458"/>
            </a:xfrm>
            <a:custGeom>
              <a:avLst/>
              <a:gdLst/>
              <a:ahLst/>
              <a:cxnLst/>
              <a:rect l="l" t="t" r="r" b="b"/>
              <a:pathLst>
                <a:path w="35764" h="19838" extrusionOk="0">
                  <a:moveTo>
                    <a:pt x="2508" y="0"/>
                  </a:moveTo>
                  <a:cubicBezTo>
                    <a:pt x="1707" y="0"/>
                    <a:pt x="873" y="30"/>
                    <a:pt x="0" y="91"/>
                  </a:cubicBezTo>
                  <a:lnTo>
                    <a:pt x="100" y="6637"/>
                  </a:lnTo>
                  <a:cubicBezTo>
                    <a:pt x="12913" y="19838"/>
                    <a:pt x="22573" y="13670"/>
                    <a:pt x="35764" y="17450"/>
                  </a:cubicBezTo>
                  <a:cubicBezTo>
                    <a:pt x="20880" y="12122"/>
                    <a:pt x="18734" y="0"/>
                    <a:pt x="25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8898718" y="3386264"/>
              <a:ext cx="1069080" cy="770730"/>
            </a:xfrm>
            <a:custGeom>
              <a:avLst/>
              <a:gdLst/>
              <a:ahLst/>
              <a:cxnLst/>
              <a:rect l="l" t="t" r="r" b="b"/>
              <a:pathLst>
                <a:path w="27527" h="19845" extrusionOk="0">
                  <a:moveTo>
                    <a:pt x="26035" y="0"/>
                  </a:moveTo>
                  <a:lnTo>
                    <a:pt x="22762" y="90"/>
                  </a:lnTo>
                  <a:lnTo>
                    <a:pt x="0" y="706"/>
                  </a:lnTo>
                  <a:lnTo>
                    <a:pt x="13808" y="15360"/>
                  </a:lnTo>
                  <a:lnTo>
                    <a:pt x="16594" y="18304"/>
                  </a:lnTo>
                  <a:lnTo>
                    <a:pt x="17887" y="19687"/>
                  </a:lnTo>
                  <a:cubicBezTo>
                    <a:pt x="18122" y="19794"/>
                    <a:pt x="18365" y="19844"/>
                    <a:pt x="18611" y="19844"/>
                  </a:cubicBezTo>
                  <a:cubicBezTo>
                    <a:pt x="18937" y="19844"/>
                    <a:pt x="19269" y="19756"/>
                    <a:pt x="19598" y="19598"/>
                  </a:cubicBezTo>
                  <a:cubicBezTo>
                    <a:pt x="20464" y="19200"/>
                    <a:pt x="21369" y="18384"/>
                    <a:pt x="22234" y="17250"/>
                  </a:cubicBezTo>
                  <a:cubicBezTo>
                    <a:pt x="22583" y="16842"/>
                    <a:pt x="22901" y="16365"/>
                    <a:pt x="23209" y="15857"/>
                  </a:cubicBezTo>
                  <a:cubicBezTo>
                    <a:pt x="25159" y="12883"/>
                    <a:pt x="26791" y="8744"/>
                    <a:pt x="27348" y="5422"/>
                  </a:cubicBezTo>
                  <a:lnTo>
                    <a:pt x="27338" y="5402"/>
                  </a:lnTo>
                  <a:cubicBezTo>
                    <a:pt x="27477" y="4536"/>
                    <a:pt x="27527" y="3731"/>
                    <a:pt x="27507" y="3014"/>
                  </a:cubicBezTo>
                  <a:cubicBezTo>
                    <a:pt x="27447" y="1492"/>
                    <a:pt x="27010" y="398"/>
                    <a:pt x="26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9300532" y="4199648"/>
              <a:ext cx="2233195" cy="1238217"/>
            </a:xfrm>
            <a:custGeom>
              <a:avLst/>
              <a:gdLst/>
              <a:ahLst/>
              <a:cxnLst/>
              <a:rect l="l" t="t" r="r" b="b"/>
              <a:pathLst>
                <a:path w="57501" h="31882" extrusionOk="0">
                  <a:moveTo>
                    <a:pt x="4042" y="0"/>
                  </a:moveTo>
                  <a:cubicBezTo>
                    <a:pt x="2752" y="0"/>
                    <a:pt x="1406" y="48"/>
                    <a:pt x="0" y="147"/>
                  </a:cubicBezTo>
                  <a:lnTo>
                    <a:pt x="150" y="10662"/>
                  </a:lnTo>
                  <a:cubicBezTo>
                    <a:pt x="20772" y="31881"/>
                    <a:pt x="36291" y="21973"/>
                    <a:pt x="57501" y="28051"/>
                  </a:cubicBezTo>
                  <a:cubicBezTo>
                    <a:pt x="33584" y="19473"/>
                    <a:pt x="30127" y="0"/>
                    <a:pt x="4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9274628" y="4263614"/>
              <a:ext cx="1389023" cy="770497"/>
            </a:xfrm>
            <a:custGeom>
              <a:avLst/>
              <a:gdLst/>
              <a:ahLst/>
              <a:cxnLst/>
              <a:rect l="l" t="t" r="r" b="b"/>
              <a:pathLst>
                <a:path w="35765" h="19839" extrusionOk="0">
                  <a:moveTo>
                    <a:pt x="2508" y="1"/>
                  </a:moveTo>
                  <a:cubicBezTo>
                    <a:pt x="1708" y="1"/>
                    <a:pt x="873" y="30"/>
                    <a:pt x="1" y="92"/>
                  </a:cubicBezTo>
                  <a:lnTo>
                    <a:pt x="100" y="6637"/>
                  </a:lnTo>
                  <a:cubicBezTo>
                    <a:pt x="12904" y="19839"/>
                    <a:pt x="22573" y="13671"/>
                    <a:pt x="35764" y="17451"/>
                  </a:cubicBezTo>
                  <a:cubicBezTo>
                    <a:pt x="20880" y="12123"/>
                    <a:pt x="18735" y="1"/>
                    <a:pt x="2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8603940" y="4094824"/>
              <a:ext cx="1069080" cy="770497"/>
            </a:xfrm>
            <a:custGeom>
              <a:avLst/>
              <a:gdLst/>
              <a:ahLst/>
              <a:cxnLst/>
              <a:rect l="l" t="t" r="r" b="b"/>
              <a:pathLst>
                <a:path w="27527" h="19839" extrusionOk="0">
                  <a:moveTo>
                    <a:pt x="26074" y="1"/>
                  </a:moveTo>
                  <a:lnTo>
                    <a:pt x="24194" y="51"/>
                  </a:lnTo>
                  <a:lnTo>
                    <a:pt x="20603" y="150"/>
                  </a:lnTo>
                  <a:lnTo>
                    <a:pt x="0" y="737"/>
                  </a:lnTo>
                  <a:lnTo>
                    <a:pt x="14624" y="16226"/>
                  </a:lnTo>
                  <a:lnTo>
                    <a:pt x="17907" y="19698"/>
                  </a:lnTo>
                  <a:cubicBezTo>
                    <a:pt x="18132" y="19793"/>
                    <a:pt x="18367" y="19839"/>
                    <a:pt x="18607" y="19839"/>
                  </a:cubicBezTo>
                  <a:cubicBezTo>
                    <a:pt x="19746" y="19839"/>
                    <a:pt x="21032" y="18821"/>
                    <a:pt x="22264" y="17261"/>
                  </a:cubicBezTo>
                  <a:cubicBezTo>
                    <a:pt x="22582" y="16863"/>
                    <a:pt x="22901" y="16395"/>
                    <a:pt x="23239" y="15868"/>
                  </a:cubicBezTo>
                  <a:cubicBezTo>
                    <a:pt x="25149" y="12884"/>
                    <a:pt x="26770" y="8745"/>
                    <a:pt x="27337" y="5423"/>
                  </a:cubicBezTo>
                  <a:cubicBezTo>
                    <a:pt x="27457" y="4577"/>
                    <a:pt x="27526" y="3761"/>
                    <a:pt x="27487" y="3045"/>
                  </a:cubicBezTo>
                  <a:cubicBezTo>
                    <a:pt x="27477" y="2398"/>
                    <a:pt x="27377" y="1801"/>
                    <a:pt x="27208" y="1344"/>
                  </a:cubicBezTo>
                  <a:cubicBezTo>
                    <a:pt x="27009" y="687"/>
                    <a:pt x="26621" y="250"/>
                    <a:pt x="26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8898718" y="3389721"/>
              <a:ext cx="884408" cy="593087"/>
            </a:xfrm>
            <a:custGeom>
              <a:avLst/>
              <a:gdLst/>
              <a:ahLst/>
              <a:cxnLst/>
              <a:rect l="l" t="t" r="r" b="b"/>
              <a:pathLst>
                <a:path w="22772" h="15271" extrusionOk="0">
                  <a:moveTo>
                    <a:pt x="22772" y="1"/>
                  </a:moveTo>
                  <a:lnTo>
                    <a:pt x="0" y="617"/>
                  </a:lnTo>
                  <a:lnTo>
                    <a:pt x="13808" y="15271"/>
                  </a:lnTo>
                  <a:cubicBezTo>
                    <a:pt x="14863" y="14316"/>
                    <a:pt x="16295" y="12883"/>
                    <a:pt x="17688" y="11192"/>
                  </a:cubicBezTo>
                  <a:cubicBezTo>
                    <a:pt x="17808" y="11073"/>
                    <a:pt x="17907" y="10904"/>
                    <a:pt x="18026" y="10744"/>
                  </a:cubicBezTo>
                  <a:cubicBezTo>
                    <a:pt x="19529" y="8894"/>
                    <a:pt x="20971" y="6666"/>
                    <a:pt x="21856" y="4318"/>
                  </a:cubicBezTo>
                  <a:cubicBezTo>
                    <a:pt x="22085" y="3741"/>
                    <a:pt x="22264" y="3184"/>
                    <a:pt x="22374" y="2597"/>
                  </a:cubicBezTo>
                  <a:cubicBezTo>
                    <a:pt x="22613" y="1732"/>
                    <a:pt x="22762" y="866"/>
                    <a:pt x="22772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8603940" y="4100999"/>
              <a:ext cx="833026" cy="624041"/>
            </a:xfrm>
            <a:custGeom>
              <a:avLst/>
              <a:gdLst/>
              <a:ahLst/>
              <a:cxnLst/>
              <a:rect l="l" t="t" r="r" b="b"/>
              <a:pathLst>
                <a:path w="21449" h="16068" extrusionOk="0">
                  <a:moveTo>
                    <a:pt x="20593" y="1"/>
                  </a:moveTo>
                  <a:lnTo>
                    <a:pt x="0" y="578"/>
                  </a:lnTo>
                  <a:lnTo>
                    <a:pt x="14624" y="16067"/>
                  </a:lnTo>
                  <a:cubicBezTo>
                    <a:pt x="16036" y="14794"/>
                    <a:pt x="17180" y="13550"/>
                    <a:pt x="18076" y="12406"/>
                  </a:cubicBezTo>
                  <a:cubicBezTo>
                    <a:pt x="18215" y="12227"/>
                    <a:pt x="18354" y="12058"/>
                    <a:pt x="18434" y="11869"/>
                  </a:cubicBezTo>
                  <a:cubicBezTo>
                    <a:pt x="20613" y="8904"/>
                    <a:pt x="21388" y="6318"/>
                    <a:pt x="21448" y="4229"/>
                  </a:cubicBezTo>
                  <a:cubicBezTo>
                    <a:pt x="21448" y="3622"/>
                    <a:pt x="21408" y="3065"/>
                    <a:pt x="21349" y="2558"/>
                  </a:cubicBezTo>
                  <a:cubicBezTo>
                    <a:pt x="21209" y="1493"/>
                    <a:pt x="20891" y="648"/>
                    <a:pt x="20593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1841959" y="2377021"/>
              <a:ext cx="6884452" cy="3537980"/>
            </a:xfrm>
            <a:custGeom>
              <a:avLst/>
              <a:gdLst/>
              <a:ahLst/>
              <a:cxnLst/>
              <a:rect l="l" t="t" r="r" b="b"/>
              <a:pathLst>
                <a:path w="177263" h="91097" extrusionOk="0">
                  <a:moveTo>
                    <a:pt x="9908" y="0"/>
                  </a:moveTo>
                  <a:cubicBezTo>
                    <a:pt x="3516" y="0"/>
                    <a:pt x="1" y="7348"/>
                    <a:pt x="3429" y="12258"/>
                  </a:cubicBezTo>
                  <a:cubicBezTo>
                    <a:pt x="3847" y="12894"/>
                    <a:pt x="4394" y="13471"/>
                    <a:pt x="5060" y="13979"/>
                  </a:cubicBezTo>
                  <a:lnTo>
                    <a:pt x="9567" y="17600"/>
                  </a:lnTo>
                  <a:lnTo>
                    <a:pt x="18142" y="24474"/>
                  </a:lnTo>
                  <a:lnTo>
                    <a:pt x="25454" y="30333"/>
                  </a:lnTo>
                  <a:cubicBezTo>
                    <a:pt x="26887" y="31457"/>
                    <a:pt x="28339" y="32582"/>
                    <a:pt x="29831" y="33596"/>
                  </a:cubicBezTo>
                  <a:cubicBezTo>
                    <a:pt x="34666" y="36949"/>
                    <a:pt x="39839" y="39784"/>
                    <a:pt x="45301" y="42042"/>
                  </a:cubicBezTo>
                  <a:lnTo>
                    <a:pt x="100523" y="64973"/>
                  </a:lnTo>
                  <a:lnTo>
                    <a:pt x="163435" y="91096"/>
                  </a:lnTo>
                  <a:lnTo>
                    <a:pt x="177263" y="57780"/>
                  </a:lnTo>
                  <a:lnTo>
                    <a:pt x="59129" y="8746"/>
                  </a:lnTo>
                  <a:cubicBezTo>
                    <a:pt x="51996" y="5791"/>
                    <a:pt x="44495" y="3832"/>
                    <a:pt x="36825" y="2976"/>
                  </a:cubicBezTo>
                  <a:lnTo>
                    <a:pt x="27086" y="1912"/>
                  </a:lnTo>
                  <a:lnTo>
                    <a:pt x="15984" y="638"/>
                  </a:lnTo>
                  <a:lnTo>
                    <a:pt x="10840" y="51"/>
                  </a:lnTo>
                  <a:cubicBezTo>
                    <a:pt x="10523" y="17"/>
                    <a:pt x="10213" y="0"/>
                    <a:pt x="9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1842153" y="2376904"/>
              <a:ext cx="1051758" cy="950625"/>
            </a:xfrm>
            <a:custGeom>
              <a:avLst/>
              <a:gdLst/>
              <a:ahLst/>
              <a:cxnLst/>
              <a:rect l="l" t="t" r="r" b="b"/>
              <a:pathLst>
                <a:path w="27081" h="24477" extrusionOk="0">
                  <a:moveTo>
                    <a:pt x="9882" y="1"/>
                  </a:moveTo>
                  <a:cubicBezTo>
                    <a:pt x="3504" y="1"/>
                    <a:pt x="1" y="7347"/>
                    <a:pt x="3444" y="12261"/>
                  </a:cubicBezTo>
                  <a:cubicBezTo>
                    <a:pt x="3852" y="12897"/>
                    <a:pt x="4389" y="13474"/>
                    <a:pt x="5055" y="13992"/>
                  </a:cubicBezTo>
                  <a:lnTo>
                    <a:pt x="9562" y="17583"/>
                  </a:lnTo>
                  <a:lnTo>
                    <a:pt x="18167" y="24477"/>
                  </a:lnTo>
                  <a:cubicBezTo>
                    <a:pt x="18346" y="17215"/>
                    <a:pt x="21012" y="7426"/>
                    <a:pt x="27081" y="1895"/>
                  </a:cubicBezTo>
                  <a:lnTo>
                    <a:pt x="15959" y="621"/>
                  </a:lnTo>
                  <a:lnTo>
                    <a:pt x="10835" y="54"/>
                  </a:lnTo>
                  <a:cubicBezTo>
                    <a:pt x="10511" y="18"/>
                    <a:pt x="10193" y="1"/>
                    <a:pt x="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1842230" y="2377254"/>
              <a:ext cx="619730" cy="682530"/>
            </a:xfrm>
            <a:custGeom>
              <a:avLst/>
              <a:gdLst/>
              <a:ahLst/>
              <a:cxnLst/>
              <a:rect l="l" t="t" r="r" b="b"/>
              <a:pathLst>
                <a:path w="15957" h="17574" extrusionOk="0">
                  <a:moveTo>
                    <a:pt x="9869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3850" y="12888"/>
                    <a:pt x="4387" y="13465"/>
                    <a:pt x="5053" y="13983"/>
                  </a:cubicBezTo>
                  <a:lnTo>
                    <a:pt x="9560" y="17574"/>
                  </a:lnTo>
                  <a:cubicBezTo>
                    <a:pt x="10217" y="11923"/>
                    <a:pt x="12256" y="5407"/>
                    <a:pt x="15957" y="632"/>
                  </a:cubicBezTo>
                  <a:lnTo>
                    <a:pt x="10833" y="55"/>
                  </a:lnTo>
                  <a:cubicBezTo>
                    <a:pt x="10505" y="18"/>
                    <a:pt x="10183" y="0"/>
                    <a:pt x="98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1842230" y="2377254"/>
              <a:ext cx="6883792" cy="3537747"/>
            </a:xfrm>
            <a:custGeom>
              <a:avLst/>
              <a:gdLst/>
              <a:ahLst/>
              <a:cxnLst/>
              <a:rect l="l" t="t" r="r" b="b"/>
              <a:pathLst>
                <a:path w="177246" h="91091" extrusionOk="0">
                  <a:moveTo>
                    <a:pt x="9860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5241" y="11412"/>
                    <a:pt x="8220" y="10853"/>
                    <a:pt x="12949" y="10853"/>
                  </a:cubicBezTo>
                  <a:cubicBezTo>
                    <a:pt x="19254" y="10853"/>
                    <a:pt x="28671" y="11847"/>
                    <a:pt x="42548" y="14490"/>
                  </a:cubicBezTo>
                  <a:cubicBezTo>
                    <a:pt x="94696" y="24408"/>
                    <a:pt x="96258" y="46563"/>
                    <a:pt x="136160" y="79779"/>
                  </a:cubicBezTo>
                  <a:lnTo>
                    <a:pt x="163418" y="91090"/>
                  </a:lnTo>
                  <a:lnTo>
                    <a:pt x="177246" y="57784"/>
                  </a:lnTo>
                  <a:lnTo>
                    <a:pt x="59112" y="8740"/>
                  </a:lnTo>
                  <a:cubicBezTo>
                    <a:pt x="51989" y="5776"/>
                    <a:pt x="44478" y="3826"/>
                    <a:pt x="36818" y="2980"/>
                  </a:cubicBezTo>
                  <a:lnTo>
                    <a:pt x="10823" y="55"/>
                  </a:lnTo>
                  <a:cubicBezTo>
                    <a:pt x="10496" y="18"/>
                    <a:pt x="10174" y="0"/>
                    <a:pt x="9860" y="0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4602382" y="1963552"/>
              <a:ext cx="5377790" cy="2046309"/>
            </a:xfrm>
            <a:custGeom>
              <a:avLst/>
              <a:gdLst/>
              <a:ahLst/>
              <a:cxnLst/>
              <a:rect l="l" t="t" r="r" b="b"/>
              <a:pathLst>
                <a:path w="138469" h="52689" extrusionOk="0">
                  <a:moveTo>
                    <a:pt x="94311" y="0"/>
                  </a:moveTo>
                  <a:cubicBezTo>
                    <a:pt x="83673" y="0"/>
                    <a:pt x="73018" y="1661"/>
                    <a:pt x="62743" y="4997"/>
                  </a:cubicBezTo>
                  <a:cubicBezTo>
                    <a:pt x="55571" y="7315"/>
                    <a:pt x="48169" y="8678"/>
                    <a:pt x="40708" y="8966"/>
                  </a:cubicBezTo>
                  <a:cubicBezTo>
                    <a:pt x="39493" y="9020"/>
                    <a:pt x="38277" y="9047"/>
                    <a:pt x="37063" y="9047"/>
                  </a:cubicBezTo>
                  <a:cubicBezTo>
                    <a:pt x="30800" y="9047"/>
                    <a:pt x="24552" y="8334"/>
                    <a:pt x="18394" y="6867"/>
                  </a:cubicBezTo>
                  <a:lnTo>
                    <a:pt x="0" y="2580"/>
                  </a:lnTo>
                  <a:lnTo>
                    <a:pt x="120691" y="52688"/>
                  </a:lnTo>
                  <a:lnTo>
                    <a:pt x="138468" y="9872"/>
                  </a:lnTo>
                  <a:lnTo>
                    <a:pt x="133474" y="7803"/>
                  </a:lnTo>
                  <a:cubicBezTo>
                    <a:pt x="120966" y="2611"/>
                    <a:pt x="107651" y="0"/>
                    <a:pt x="94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5946514" y="2270683"/>
              <a:ext cx="3906159" cy="1738794"/>
            </a:xfrm>
            <a:custGeom>
              <a:avLst/>
              <a:gdLst/>
              <a:ahLst/>
              <a:cxnLst/>
              <a:rect l="l" t="t" r="r" b="b"/>
              <a:pathLst>
                <a:path w="100577" h="44771" extrusionOk="0">
                  <a:moveTo>
                    <a:pt x="56417" y="1"/>
                  </a:moveTo>
                  <a:cubicBezTo>
                    <a:pt x="45778" y="1"/>
                    <a:pt x="35120" y="1661"/>
                    <a:pt x="24841" y="4998"/>
                  </a:cubicBezTo>
                  <a:cubicBezTo>
                    <a:pt x="17669" y="7336"/>
                    <a:pt x="10287" y="8649"/>
                    <a:pt x="2806" y="8967"/>
                  </a:cubicBezTo>
                  <a:cubicBezTo>
                    <a:pt x="2051" y="9000"/>
                    <a:pt x="1289" y="9032"/>
                    <a:pt x="520" y="9032"/>
                  </a:cubicBezTo>
                  <a:cubicBezTo>
                    <a:pt x="347" y="9032"/>
                    <a:pt x="174" y="9031"/>
                    <a:pt x="1" y="9027"/>
                  </a:cubicBezTo>
                  <a:lnTo>
                    <a:pt x="1" y="9027"/>
                  </a:lnTo>
                  <a:lnTo>
                    <a:pt x="86082" y="44770"/>
                  </a:lnTo>
                  <a:lnTo>
                    <a:pt x="100576" y="9872"/>
                  </a:lnTo>
                  <a:lnTo>
                    <a:pt x="95582" y="7803"/>
                  </a:lnTo>
                  <a:cubicBezTo>
                    <a:pt x="83074" y="2612"/>
                    <a:pt x="69759" y="1"/>
                    <a:pt x="564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666887" y="507361"/>
              <a:ext cx="8922255" cy="4223034"/>
            </a:xfrm>
            <a:custGeom>
              <a:avLst/>
              <a:gdLst/>
              <a:ahLst/>
              <a:cxnLst/>
              <a:rect l="l" t="t" r="r" b="b"/>
              <a:pathLst>
                <a:path w="229733" h="108736" extrusionOk="0">
                  <a:moveTo>
                    <a:pt x="48712" y="0"/>
                  </a:moveTo>
                  <a:cubicBezTo>
                    <a:pt x="47232" y="0"/>
                    <a:pt x="45749" y="77"/>
                    <a:pt x="44270" y="232"/>
                  </a:cubicBezTo>
                  <a:cubicBezTo>
                    <a:pt x="41614" y="461"/>
                    <a:pt x="38987" y="1008"/>
                    <a:pt x="36391" y="1754"/>
                  </a:cubicBezTo>
                  <a:lnTo>
                    <a:pt x="25368" y="4977"/>
                  </a:lnTo>
                  <a:lnTo>
                    <a:pt x="12545" y="4390"/>
                  </a:lnTo>
                  <a:lnTo>
                    <a:pt x="12267" y="4380"/>
                  </a:lnTo>
                  <a:cubicBezTo>
                    <a:pt x="12089" y="4372"/>
                    <a:pt x="11914" y="4368"/>
                    <a:pt x="11740" y="4368"/>
                  </a:cubicBezTo>
                  <a:cubicBezTo>
                    <a:pt x="9793" y="4368"/>
                    <a:pt x="8094" y="4874"/>
                    <a:pt x="6706" y="5723"/>
                  </a:cubicBezTo>
                  <a:cubicBezTo>
                    <a:pt x="538" y="9404"/>
                    <a:pt x="1" y="19780"/>
                    <a:pt x="8088" y="23142"/>
                  </a:cubicBezTo>
                  <a:lnTo>
                    <a:pt x="214313" y="108735"/>
                  </a:lnTo>
                  <a:lnTo>
                    <a:pt x="226330" y="79796"/>
                  </a:lnTo>
                  <a:lnTo>
                    <a:pt x="229733" y="71589"/>
                  </a:lnTo>
                  <a:lnTo>
                    <a:pt x="147531" y="37467"/>
                  </a:lnTo>
                  <a:lnTo>
                    <a:pt x="67757" y="4380"/>
                  </a:lnTo>
                  <a:lnTo>
                    <a:pt x="65300" y="3336"/>
                  </a:lnTo>
                  <a:cubicBezTo>
                    <a:pt x="60015" y="1127"/>
                    <a:pt x="54380" y="0"/>
                    <a:pt x="48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666499" y="729631"/>
              <a:ext cx="8495742" cy="4001156"/>
            </a:xfrm>
            <a:custGeom>
              <a:avLst/>
              <a:gdLst/>
              <a:ahLst/>
              <a:cxnLst/>
              <a:rect l="l" t="t" r="r" b="b"/>
              <a:pathLst>
                <a:path w="218751" h="103023" extrusionOk="0">
                  <a:moveTo>
                    <a:pt x="6696" y="0"/>
                  </a:moveTo>
                  <a:cubicBezTo>
                    <a:pt x="558" y="3691"/>
                    <a:pt x="1" y="14057"/>
                    <a:pt x="8098" y="17409"/>
                  </a:cubicBezTo>
                  <a:lnTo>
                    <a:pt x="214323" y="103022"/>
                  </a:lnTo>
                  <a:lnTo>
                    <a:pt x="218750" y="92368"/>
                  </a:lnTo>
                  <a:lnTo>
                    <a:pt x="12505" y="6755"/>
                  </a:lnTo>
                  <a:cubicBezTo>
                    <a:pt x="9203" y="5382"/>
                    <a:pt x="7332" y="2805"/>
                    <a:pt x="66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1652509" y="515556"/>
              <a:ext cx="1464717" cy="553667"/>
            </a:xfrm>
            <a:custGeom>
              <a:avLst/>
              <a:gdLst/>
              <a:ahLst/>
              <a:cxnLst/>
              <a:rect l="l" t="t" r="r" b="b"/>
              <a:pathLst>
                <a:path w="37714" h="14256" extrusionOk="0">
                  <a:moveTo>
                    <a:pt x="18882" y="1"/>
                  </a:moveTo>
                  <a:cubicBezTo>
                    <a:pt x="16246" y="250"/>
                    <a:pt x="13619" y="787"/>
                    <a:pt x="11003" y="1533"/>
                  </a:cubicBezTo>
                  <a:lnTo>
                    <a:pt x="0" y="4776"/>
                  </a:lnTo>
                  <a:lnTo>
                    <a:pt x="21279" y="13610"/>
                  </a:lnTo>
                  <a:cubicBezTo>
                    <a:pt x="22325" y="14038"/>
                    <a:pt x="23436" y="14256"/>
                    <a:pt x="24548" y="14256"/>
                  </a:cubicBezTo>
                  <a:cubicBezTo>
                    <a:pt x="25552" y="14256"/>
                    <a:pt x="26558" y="14078"/>
                    <a:pt x="27517" y="13719"/>
                  </a:cubicBezTo>
                  <a:lnTo>
                    <a:pt x="36192" y="10486"/>
                  </a:lnTo>
                  <a:cubicBezTo>
                    <a:pt x="37684" y="9929"/>
                    <a:pt x="37714" y="7840"/>
                    <a:pt x="36251" y="7213"/>
                  </a:cubicBezTo>
                  <a:lnTo>
                    <a:pt x="18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7918883" y="1010896"/>
              <a:ext cx="2519505" cy="2276848"/>
            </a:xfrm>
            <a:custGeom>
              <a:avLst/>
              <a:gdLst/>
              <a:ahLst/>
              <a:cxnLst/>
              <a:rect l="l" t="t" r="r" b="b"/>
              <a:pathLst>
                <a:path w="64873" h="58625" extrusionOk="0">
                  <a:moveTo>
                    <a:pt x="50378" y="0"/>
                  </a:moveTo>
                  <a:lnTo>
                    <a:pt x="14555" y="28999"/>
                  </a:lnTo>
                  <a:lnTo>
                    <a:pt x="1" y="40768"/>
                  </a:lnTo>
                  <a:lnTo>
                    <a:pt x="42987" y="58624"/>
                  </a:lnTo>
                  <a:lnTo>
                    <a:pt x="51990" y="37037"/>
                  </a:lnTo>
                  <a:lnTo>
                    <a:pt x="64873" y="6019"/>
                  </a:lnTo>
                  <a:lnTo>
                    <a:pt x="50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8234944" y="1339309"/>
              <a:ext cx="2097186" cy="1948439"/>
            </a:xfrm>
            <a:custGeom>
              <a:avLst/>
              <a:gdLst/>
              <a:ahLst/>
              <a:cxnLst/>
              <a:rect l="l" t="t" r="r" b="b"/>
              <a:pathLst>
                <a:path w="53999" h="50169" extrusionOk="0">
                  <a:moveTo>
                    <a:pt x="44170" y="0"/>
                  </a:moveTo>
                  <a:lnTo>
                    <a:pt x="1" y="35694"/>
                  </a:lnTo>
                  <a:lnTo>
                    <a:pt x="34869" y="50168"/>
                  </a:lnTo>
                  <a:lnTo>
                    <a:pt x="53999" y="4079"/>
                  </a:lnTo>
                  <a:lnTo>
                    <a:pt x="441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4"/>
            <p:cNvSpPr/>
            <p:nvPr/>
          </p:nvSpPr>
          <p:spPr>
            <a:xfrm>
              <a:off x="4342817" y="2270675"/>
              <a:ext cx="4818531" cy="3709504"/>
            </a:xfrm>
            <a:custGeom>
              <a:avLst/>
              <a:gdLst/>
              <a:ahLst/>
              <a:cxnLst/>
              <a:rect l="l" t="t" r="r" b="b"/>
              <a:pathLst>
                <a:path w="120682" h="92906" extrusionOk="0">
                  <a:moveTo>
                    <a:pt x="0" y="0"/>
                  </a:moveTo>
                  <a:lnTo>
                    <a:pt x="16047" y="9978"/>
                  </a:lnTo>
                  <a:cubicBezTo>
                    <a:pt x="22473" y="13948"/>
                    <a:pt x="28213" y="18772"/>
                    <a:pt x="33257" y="24304"/>
                  </a:cubicBezTo>
                  <a:cubicBezTo>
                    <a:pt x="35456" y="26691"/>
                    <a:pt x="37535" y="29198"/>
                    <a:pt x="39405" y="31854"/>
                  </a:cubicBezTo>
                  <a:cubicBezTo>
                    <a:pt x="41872" y="35266"/>
                    <a:pt x="44051" y="38927"/>
                    <a:pt x="46011" y="42717"/>
                  </a:cubicBezTo>
                  <a:cubicBezTo>
                    <a:pt x="57043" y="64434"/>
                    <a:pt x="75457" y="81495"/>
                    <a:pt x="97920" y="90826"/>
                  </a:cubicBezTo>
                  <a:lnTo>
                    <a:pt x="102914" y="92905"/>
                  </a:lnTo>
                  <a:lnTo>
                    <a:pt x="106197" y="85007"/>
                  </a:lnTo>
                  <a:lnTo>
                    <a:pt x="116742" y="59569"/>
                  </a:lnTo>
                  <a:lnTo>
                    <a:pt x="120681" y="50089"/>
                  </a:lnTo>
                  <a:lnTo>
                    <a:pt x="34610" y="14375"/>
                  </a:lnTo>
                  <a:lnTo>
                    <a:pt x="34600" y="14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5818622" y="2930345"/>
              <a:ext cx="3342860" cy="2743170"/>
            </a:xfrm>
            <a:custGeom>
              <a:avLst/>
              <a:gdLst/>
              <a:ahLst/>
              <a:cxnLst/>
              <a:rect l="l" t="t" r="r" b="b"/>
              <a:pathLst>
                <a:path w="86073" h="70632" extrusionOk="0">
                  <a:moveTo>
                    <a:pt x="1" y="0"/>
                  </a:moveTo>
                  <a:lnTo>
                    <a:pt x="1" y="0"/>
                  </a:lnTo>
                  <a:cubicBezTo>
                    <a:pt x="687" y="687"/>
                    <a:pt x="1304" y="1333"/>
                    <a:pt x="1941" y="2000"/>
                  </a:cubicBezTo>
                  <a:cubicBezTo>
                    <a:pt x="6219" y="6695"/>
                    <a:pt x="9919" y="11829"/>
                    <a:pt x="13033" y="17390"/>
                  </a:cubicBezTo>
                  <a:cubicBezTo>
                    <a:pt x="13600" y="18384"/>
                    <a:pt x="14157" y="19419"/>
                    <a:pt x="14674" y="20434"/>
                  </a:cubicBezTo>
                  <a:cubicBezTo>
                    <a:pt x="25707" y="42150"/>
                    <a:pt x="44121" y="59211"/>
                    <a:pt x="66614" y="68533"/>
                  </a:cubicBezTo>
                  <a:lnTo>
                    <a:pt x="71588" y="70632"/>
                  </a:lnTo>
                  <a:lnTo>
                    <a:pt x="82133" y="45194"/>
                  </a:lnTo>
                  <a:lnTo>
                    <a:pt x="86072" y="357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2935821" y="3332008"/>
              <a:ext cx="2810204" cy="1568802"/>
            </a:xfrm>
            <a:custGeom>
              <a:avLst/>
              <a:gdLst/>
              <a:ahLst/>
              <a:cxnLst/>
              <a:rect l="l" t="t" r="r" b="b"/>
              <a:pathLst>
                <a:path w="72358" h="40394" extrusionOk="0">
                  <a:moveTo>
                    <a:pt x="9595" y="1"/>
                  </a:moveTo>
                  <a:cubicBezTo>
                    <a:pt x="1135" y="1"/>
                    <a:pt x="1" y="4200"/>
                    <a:pt x="1666" y="9027"/>
                  </a:cubicBezTo>
                  <a:cubicBezTo>
                    <a:pt x="6501" y="12370"/>
                    <a:pt x="11674" y="15205"/>
                    <a:pt x="17136" y="17463"/>
                  </a:cubicBezTo>
                  <a:lnTo>
                    <a:pt x="72358" y="40393"/>
                  </a:lnTo>
                  <a:cubicBezTo>
                    <a:pt x="54600" y="24278"/>
                    <a:pt x="45339" y="6580"/>
                    <a:pt x="18678" y="1099"/>
                  </a:cubicBezTo>
                  <a:cubicBezTo>
                    <a:pt x="14990" y="340"/>
                    <a:pt x="11997" y="1"/>
                    <a:pt x="959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7918883" y="2137119"/>
              <a:ext cx="2019938" cy="1150639"/>
            </a:xfrm>
            <a:custGeom>
              <a:avLst/>
              <a:gdLst/>
              <a:ahLst/>
              <a:cxnLst/>
              <a:rect l="l" t="t" r="r" b="b"/>
              <a:pathLst>
                <a:path w="52010" h="29627" extrusionOk="0">
                  <a:moveTo>
                    <a:pt x="14565" y="1"/>
                  </a:moveTo>
                  <a:lnTo>
                    <a:pt x="1" y="11770"/>
                  </a:lnTo>
                  <a:lnTo>
                    <a:pt x="43007" y="29626"/>
                  </a:lnTo>
                  <a:lnTo>
                    <a:pt x="52010" y="8039"/>
                  </a:lnTo>
                  <a:lnTo>
                    <a:pt x="52010" y="8039"/>
                  </a:lnTo>
                  <a:cubicBezTo>
                    <a:pt x="48381" y="8974"/>
                    <a:pt x="44842" y="9396"/>
                    <a:pt x="41431" y="9396"/>
                  </a:cubicBezTo>
                  <a:cubicBezTo>
                    <a:pt x="30870" y="9396"/>
                    <a:pt x="21536" y="5355"/>
                    <a:pt x="1456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3222675" y="1001147"/>
              <a:ext cx="1174174" cy="564076"/>
            </a:xfrm>
            <a:custGeom>
              <a:avLst/>
              <a:gdLst/>
              <a:ahLst/>
              <a:cxnLst/>
              <a:rect l="l" t="t" r="r" b="b"/>
              <a:pathLst>
                <a:path w="30233" h="14524" extrusionOk="0">
                  <a:moveTo>
                    <a:pt x="1639" y="1"/>
                  </a:moveTo>
                  <a:cubicBezTo>
                    <a:pt x="1435" y="1"/>
                    <a:pt x="1229" y="43"/>
                    <a:pt x="1035" y="132"/>
                  </a:cubicBezTo>
                  <a:cubicBezTo>
                    <a:pt x="309" y="470"/>
                    <a:pt x="0" y="1326"/>
                    <a:pt x="339" y="2062"/>
                  </a:cubicBezTo>
                  <a:cubicBezTo>
                    <a:pt x="584" y="2588"/>
                    <a:pt x="1106" y="2895"/>
                    <a:pt x="1652" y="2895"/>
                  </a:cubicBezTo>
                  <a:cubicBezTo>
                    <a:pt x="1859" y="2895"/>
                    <a:pt x="2069" y="2851"/>
                    <a:pt x="2269" y="2758"/>
                  </a:cubicBezTo>
                  <a:cubicBezTo>
                    <a:pt x="2985" y="2420"/>
                    <a:pt x="3293" y="1555"/>
                    <a:pt x="2965" y="828"/>
                  </a:cubicBezTo>
                  <a:cubicBezTo>
                    <a:pt x="2718" y="306"/>
                    <a:pt x="2186" y="1"/>
                    <a:pt x="1639" y="1"/>
                  </a:cubicBezTo>
                  <a:close/>
                  <a:moveTo>
                    <a:pt x="6130" y="1941"/>
                  </a:moveTo>
                  <a:cubicBezTo>
                    <a:pt x="5926" y="1941"/>
                    <a:pt x="5719" y="1983"/>
                    <a:pt x="5522" y="2072"/>
                  </a:cubicBezTo>
                  <a:cubicBezTo>
                    <a:pt x="4805" y="2410"/>
                    <a:pt x="4487" y="3266"/>
                    <a:pt x="4825" y="4002"/>
                  </a:cubicBezTo>
                  <a:cubicBezTo>
                    <a:pt x="5071" y="4528"/>
                    <a:pt x="5593" y="4835"/>
                    <a:pt x="6139" y="4835"/>
                  </a:cubicBezTo>
                  <a:cubicBezTo>
                    <a:pt x="6345" y="4835"/>
                    <a:pt x="6556" y="4791"/>
                    <a:pt x="6755" y="4698"/>
                  </a:cubicBezTo>
                  <a:cubicBezTo>
                    <a:pt x="7472" y="4360"/>
                    <a:pt x="7790" y="3494"/>
                    <a:pt x="7452" y="2768"/>
                  </a:cubicBezTo>
                  <a:cubicBezTo>
                    <a:pt x="7205" y="2246"/>
                    <a:pt x="6678" y="1941"/>
                    <a:pt x="6130" y="1941"/>
                  </a:cubicBezTo>
                  <a:close/>
                  <a:moveTo>
                    <a:pt x="10625" y="3865"/>
                  </a:moveTo>
                  <a:cubicBezTo>
                    <a:pt x="10418" y="3865"/>
                    <a:pt x="10208" y="3909"/>
                    <a:pt x="10008" y="4002"/>
                  </a:cubicBezTo>
                  <a:cubicBezTo>
                    <a:pt x="9292" y="4350"/>
                    <a:pt x="8984" y="5205"/>
                    <a:pt x="9312" y="5932"/>
                  </a:cubicBezTo>
                  <a:cubicBezTo>
                    <a:pt x="9558" y="6453"/>
                    <a:pt x="10089" y="6764"/>
                    <a:pt x="10636" y="6764"/>
                  </a:cubicBezTo>
                  <a:cubicBezTo>
                    <a:pt x="10840" y="6764"/>
                    <a:pt x="11047" y="6720"/>
                    <a:pt x="11242" y="6628"/>
                  </a:cubicBezTo>
                  <a:cubicBezTo>
                    <a:pt x="11968" y="6290"/>
                    <a:pt x="12276" y="5424"/>
                    <a:pt x="11938" y="4698"/>
                  </a:cubicBezTo>
                  <a:cubicBezTo>
                    <a:pt x="11693" y="4172"/>
                    <a:pt x="11171" y="3865"/>
                    <a:pt x="10625" y="3865"/>
                  </a:cubicBezTo>
                  <a:close/>
                  <a:moveTo>
                    <a:pt x="15115" y="5805"/>
                  </a:moveTo>
                  <a:cubicBezTo>
                    <a:pt x="14910" y="5805"/>
                    <a:pt x="14702" y="5849"/>
                    <a:pt x="14505" y="5942"/>
                  </a:cubicBezTo>
                  <a:cubicBezTo>
                    <a:pt x="13779" y="6290"/>
                    <a:pt x="13470" y="7145"/>
                    <a:pt x="13799" y="7872"/>
                  </a:cubicBezTo>
                  <a:cubicBezTo>
                    <a:pt x="14045" y="8393"/>
                    <a:pt x="14575" y="8703"/>
                    <a:pt x="15122" y="8703"/>
                  </a:cubicBezTo>
                  <a:cubicBezTo>
                    <a:pt x="15327" y="8703"/>
                    <a:pt x="15534" y="8660"/>
                    <a:pt x="15728" y="8568"/>
                  </a:cubicBezTo>
                  <a:cubicBezTo>
                    <a:pt x="16455" y="8230"/>
                    <a:pt x="16763" y="7364"/>
                    <a:pt x="16425" y="6638"/>
                  </a:cubicBezTo>
                  <a:cubicBezTo>
                    <a:pt x="16180" y="6111"/>
                    <a:pt x="15657" y="5805"/>
                    <a:pt x="15115" y="5805"/>
                  </a:cubicBezTo>
                  <a:close/>
                  <a:moveTo>
                    <a:pt x="19604" y="7744"/>
                  </a:moveTo>
                  <a:cubicBezTo>
                    <a:pt x="19397" y="7744"/>
                    <a:pt x="19188" y="7789"/>
                    <a:pt x="18991" y="7881"/>
                  </a:cubicBezTo>
                  <a:cubicBezTo>
                    <a:pt x="18265" y="8220"/>
                    <a:pt x="17957" y="9085"/>
                    <a:pt x="18295" y="9811"/>
                  </a:cubicBezTo>
                  <a:cubicBezTo>
                    <a:pt x="18541" y="10333"/>
                    <a:pt x="19067" y="10643"/>
                    <a:pt x="19615" y="10643"/>
                  </a:cubicBezTo>
                  <a:cubicBezTo>
                    <a:pt x="19819" y="10643"/>
                    <a:pt x="20027" y="10600"/>
                    <a:pt x="20225" y="10508"/>
                  </a:cubicBezTo>
                  <a:cubicBezTo>
                    <a:pt x="20941" y="10170"/>
                    <a:pt x="21250" y="9304"/>
                    <a:pt x="20921" y="8578"/>
                  </a:cubicBezTo>
                  <a:cubicBezTo>
                    <a:pt x="20676" y="8051"/>
                    <a:pt x="20148" y="7744"/>
                    <a:pt x="19604" y="7744"/>
                  </a:cubicBezTo>
                  <a:close/>
                  <a:moveTo>
                    <a:pt x="24095" y="9684"/>
                  </a:moveTo>
                  <a:cubicBezTo>
                    <a:pt x="23888" y="9684"/>
                    <a:pt x="23678" y="9728"/>
                    <a:pt x="23478" y="9821"/>
                  </a:cubicBezTo>
                  <a:cubicBezTo>
                    <a:pt x="22762" y="10160"/>
                    <a:pt x="22443" y="11025"/>
                    <a:pt x="22782" y="11751"/>
                  </a:cubicBezTo>
                  <a:cubicBezTo>
                    <a:pt x="23028" y="12273"/>
                    <a:pt x="23553" y="12583"/>
                    <a:pt x="24101" y="12583"/>
                  </a:cubicBezTo>
                  <a:cubicBezTo>
                    <a:pt x="24306" y="12583"/>
                    <a:pt x="24514" y="12540"/>
                    <a:pt x="24712" y="12448"/>
                  </a:cubicBezTo>
                  <a:cubicBezTo>
                    <a:pt x="25428" y="12109"/>
                    <a:pt x="25746" y="11244"/>
                    <a:pt x="25408" y="10518"/>
                  </a:cubicBezTo>
                  <a:cubicBezTo>
                    <a:pt x="25163" y="9991"/>
                    <a:pt x="24640" y="9684"/>
                    <a:pt x="24095" y="9684"/>
                  </a:cubicBezTo>
                  <a:close/>
                  <a:moveTo>
                    <a:pt x="28575" y="11626"/>
                  </a:moveTo>
                  <a:cubicBezTo>
                    <a:pt x="28370" y="11626"/>
                    <a:pt x="28162" y="11669"/>
                    <a:pt x="27965" y="11761"/>
                  </a:cubicBezTo>
                  <a:cubicBezTo>
                    <a:pt x="27248" y="12099"/>
                    <a:pt x="26940" y="12955"/>
                    <a:pt x="27268" y="13691"/>
                  </a:cubicBezTo>
                  <a:cubicBezTo>
                    <a:pt x="27514" y="14212"/>
                    <a:pt x="28045" y="14523"/>
                    <a:pt x="28592" y="14523"/>
                  </a:cubicBezTo>
                  <a:cubicBezTo>
                    <a:pt x="28797" y="14523"/>
                    <a:pt x="29003" y="14480"/>
                    <a:pt x="29198" y="14388"/>
                  </a:cubicBezTo>
                  <a:cubicBezTo>
                    <a:pt x="29924" y="14049"/>
                    <a:pt x="30233" y="13184"/>
                    <a:pt x="29895" y="12458"/>
                  </a:cubicBezTo>
                  <a:cubicBezTo>
                    <a:pt x="29648" y="11936"/>
                    <a:pt x="29123" y="11626"/>
                    <a:pt x="28575" y="116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4019740" y="1547869"/>
              <a:ext cx="1173786" cy="564037"/>
            </a:xfrm>
            <a:custGeom>
              <a:avLst/>
              <a:gdLst/>
              <a:ahLst/>
              <a:cxnLst/>
              <a:rect l="l" t="t" r="r" b="b"/>
              <a:pathLst>
                <a:path w="30223" h="14523" extrusionOk="0">
                  <a:moveTo>
                    <a:pt x="1648" y="0"/>
                  </a:moveTo>
                  <a:cubicBezTo>
                    <a:pt x="1445" y="0"/>
                    <a:pt x="1239" y="43"/>
                    <a:pt x="1045" y="131"/>
                  </a:cubicBezTo>
                  <a:cubicBezTo>
                    <a:pt x="309" y="470"/>
                    <a:pt x="0" y="1345"/>
                    <a:pt x="349" y="2061"/>
                  </a:cubicBezTo>
                  <a:cubicBezTo>
                    <a:pt x="587" y="2588"/>
                    <a:pt x="1112" y="2895"/>
                    <a:pt x="1657" y="2895"/>
                  </a:cubicBezTo>
                  <a:cubicBezTo>
                    <a:pt x="1863" y="2895"/>
                    <a:pt x="2072" y="2851"/>
                    <a:pt x="2269" y="2758"/>
                  </a:cubicBezTo>
                  <a:cubicBezTo>
                    <a:pt x="2995" y="2420"/>
                    <a:pt x="3303" y="1554"/>
                    <a:pt x="2965" y="828"/>
                  </a:cubicBezTo>
                  <a:cubicBezTo>
                    <a:pt x="2726" y="306"/>
                    <a:pt x="2196" y="0"/>
                    <a:pt x="1648" y="0"/>
                  </a:cubicBezTo>
                  <a:close/>
                  <a:moveTo>
                    <a:pt x="6138" y="1936"/>
                  </a:moveTo>
                  <a:cubicBezTo>
                    <a:pt x="5933" y="1936"/>
                    <a:pt x="5727" y="1979"/>
                    <a:pt x="5532" y="2071"/>
                  </a:cubicBezTo>
                  <a:cubicBezTo>
                    <a:pt x="4795" y="2410"/>
                    <a:pt x="4487" y="3285"/>
                    <a:pt x="4835" y="4001"/>
                  </a:cubicBezTo>
                  <a:cubicBezTo>
                    <a:pt x="5081" y="4528"/>
                    <a:pt x="5603" y="4835"/>
                    <a:pt x="6149" y="4835"/>
                  </a:cubicBezTo>
                  <a:cubicBezTo>
                    <a:pt x="6355" y="4835"/>
                    <a:pt x="6566" y="4791"/>
                    <a:pt x="6765" y="4698"/>
                  </a:cubicBezTo>
                  <a:cubicBezTo>
                    <a:pt x="7481" y="4359"/>
                    <a:pt x="7790" y="3494"/>
                    <a:pt x="7462" y="2768"/>
                  </a:cubicBezTo>
                  <a:cubicBezTo>
                    <a:pt x="7215" y="2246"/>
                    <a:pt x="6685" y="1936"/>
                    <a:pt x="6138" y="1936"/>
                  </a:cubicBezTo>
                  <a:close/>
                  <a:moveTo>
                    <a:pt x="10612" y="3880"/>
                  </a:moveTo>
                  <a:cubicBezTo>
                    <a:pt x="10408" y="3880"/>
                    <a:pt x="10202" y="3922"/>
                    <a:pt x="10008" y="4011"/>
                  </a:cubicBezTo>
                  <a:cubicBezTo>
                    <a:pt x="9282" y="4349"/>
                    <a:pt x="8974" y="5205"/>
                    <a:pt x="9312" y="5941"/>
                  </a:cubicBezTo>
                  <a:cubicBezTo>
                    <a:pt x="9557" y="6468"/>
                    <a:pt x="10080" y="6775"/>
                    <a:pt x="10625" y="6775"/>
                  </a:cubicBezTo>
                  <a:cubicBezTo>
                    <a:pt x="10832" y="6775"/>
                    <a:pt x="11042" y="6730"/>
                    <a:pt x="11242" y="6638"/>
                  </a:cubicBezTo>
                  <a:cubicBezTo>
                    <a:pt x="11958" y="6299"/>
                    <a:pt x="12267" y="5434"/>
                    <a:pt x="11938" y="4708"/>
                  </a:cubicBezTo>
                  <a:cubicBezTo>
                    <a:pt x="11692" y="4185"/>
                    <a:pt x="11160" y="3880"/>
                    <a:pt x="10612" y="3880"/>
                  </a:cubicBezTo>
                  <a:close/>
                  <a:moveTo>
                    <a:pt x="15105" y="5806"/>
                  </a:moveTo>
                  <a:cubicBezTo>
                    <a:pt x="14901" y="5806"/>
                    <a:pt x="14693" y="5849"/>
                    <a:pt x="14495" y="5941"/>
                  </a:cubicBezTo>
                  <a:cubicBezTo>
                    <a:pt x="13779" y="6289"/>
                    <a:pt x="13460" y="7145"/>
                    <a:pt x="13799" y="7871"/>
                  </a:cubicBezTo>
                  <a:cubicBezTo>
                    <a:pt x="14045" y="8392"/>
                    <a:pt x="14570" y="8703"/>
                    <a:pt x="15118" y="8703"/>
                  </a:cubicBezTo>
                  <a:cubicBezTo>
                    <a:pt x="15323" y="8703"/>
                    <a:pt x="15531" y="8659"/>
                    <a:pt x="15728" y="8567"/>
                  </a:cubicBezTo>
                  <a:cubicBezTo>
                    <a:pt x="16445" y="8229"/>
                    <a:pt x="16753" y="7364"/>
                    <a:pt x="16425" y="6638"/>
                  </a:cubicBezTo>
                  <a:cubicBezTo>
                    <a:pt x="16179" y="6116"/>
                    <a:pt x="15653" y="5806"/>
                    <a:pt x="15105" y="5806"/>
                  </a:cubicBezTo>
                  <a:close/>
                  <a:moveTo>
                    <a:pt x="19592" y="7746"/>
                  </a:moveTo>
                  <a:cubicBezTo>
                    <a:pt x="19387" y="7746"/>
                    <a:pt x="19179" y="7789"/>
                    <a:pt x="18982" y="7881"/>
                  </a:cubicBezTo>
                  <a:cubicBezTo>
                    <a:pt x="18265" y="8229"/>
                    <a:pt x="17957" y="9085"/>
                    <a:pt x="18285" y="9811"/>
                  </a:cubicBezTo>
                  <a:cubicBezTo>
                    <a:pt x="18531" y="10332"/>
                    <a:pt x="19062" y="10643"/>
                    <a:pt x="19609" y="10643"/>
                  </a:cubicBezTo>
                  <a:cubicBezTo>
                    <a:pt x="19813" y="10643"/>
                    <a:pt x="20020" y="10599"/>
                    <a:pt x="20215" y="10507"/>
                  </a:cubicBezTo>
                  <a:cubicBezTo>
                    <a:pt x="20941" y="10169"/>
                    <a:pt x="21250" y="9304"/>
                    <a:pt x="20911" y="8577"/>
                  </a:cubicBezTo>
                  <a:cubicBezTo>
                    <a:pt x="20665" y="8056"/>
                    <a:pt x="20140" y="7746"/>
                    <a:pt x="19592" y="7746"/>
                  </a:cubicBezTo>
                  <a:close/>
                  <a:moveTo>
                    <a:pt x="24084" y="9685"/>
                  </a:moveTo>
                  <a:cubicBezTo>
                    <a:pt x="23880" y="9685"/>
                    <a:pt x="23673" y="9729"/>
                    <a:pt x="23478" y="9821"/>
                  </a:cubicBezTo>
                  <a:cubicBezTo>
                    <a:pt x="22752" y="10159"/>
                    <a:pt x="22443" y="11025"/>
                    <a:pt x="22782" y="11751"/>
                  </a:cubicBezTo>
                  <a:cubicBezTo>
                    <a:pt x="23021" y="12272"/>
                    <a:pt x="23549" y="12583"/>
                    <a:pt x="24096" y="12583"/>
                  </a:cubicBezTo>
                  <a:cubicBezTo>
                    <a:pt x="24300" y="12583"/>
                    <a:pt x="24507" y="12539"/>
                    <a:pt x="24702" y="12447"/>
                  </a:cubicBezTo>
                  <a:cubicBezTo>
                    <a:pt x="25428" y="12109"/>
                    <a:pt x="25736" y="11243"/>
                    <a:pt x="25398" y="10517"/>
                  </a:cubicBezTo>
                  <a:cubicBezTo>
                    <a:pt x="25159" y="9996"/>
                    <a:pt x="24630" y="9685"/>
                    <a:pt x="24084" y="9685"/>
                  </a:cubicBezTo>
                  <a:close/>
                  <a:moveTo>
                    <a:pt x="28571" y="11625"/>
                  </a:moveTo>
                  <a:cubicBezTo>
                    <a:pt x="28366" y="11625"/>
                    <a:pt x="28160" y="11669"/>
                    <a:pt x="27965" y="11761"/>
                  </a:cubicBezTo>
                  <a:cubicBezTo>
                    <a:pt x="27238" y="12099"/>
                    <a:pt x="26930" y="12964"/>
                    <a:pt x="27268" y="13691"/>
                  </a:cubicBezTo>
                  <a:cubicBezTo>
                    <a:pt x="27514" y="14212"/>
                    <a:pt x="28040" y="14523"/>
                    <a:pt x="28588" y="14523"/>
                  </a:cubicBezTo>
                  <a:cubicBezTo>
                    <a:pt x="28793" y="14523"/>
                    <a:pt x="29001" y="14479"/>
                    <a:pt x="29198" y="14387"/>
                  </a:cubicBezTo>
                  <a:cubicBezTo>
                    <a:pt x="29915" y="14049"/>
                    <a:pt x="30223" y="13183"/>
                    <a:pt x="29895" y="12457"/>
                  </a:cubicBezTo>
                  <a:cubicBezTo>
                    <a:pt x="29648" y="11936"/>
                    <a:pt x="29118" y="11625"/>
                    <a:pt x="28571" y="116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3298409" y="677472"/>
              <a:ext cx="3098262" cy="1285055"/>
            </a:xfrm>
            <a:custGeom>
              <a:avLst/>
              <a:gdLst/>
              <a:ahLst/>
              <a:cxnLst/>
              <a:rect l="l" t="t" r="r" b="b"/>
              <a:pathLst>
                <a:path w="79775" h="33088" extrusionOk="0">
                  <a:moveTo>
                    <a:pt x="0" y="0"/>
                  </a:moveTo>
                  <a:lnTo>
                    <a:pt x="0" y="0"/>
                  </a:lnTo>
                  <a:cubicBezTo>
                    <a:pt x="11321" y="31028"/>
                    <a:pt x="34202" y="17608"/>
                    <a:pt x="79774" y="330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168;p44">
            <a:extLst>
              <a:ext uri="{FF2B5EF4-FFF2-40B4-BE49-F238E27FC236}">
                <a16:creationId xmlns:a16="http://schemas.microsoft.com/office/drawing/2014/main" id="{9F6075E7-4031-4AB2-AD3B-B376AB9FA564}"/>
              </a:ext>
            </a:extLst>
          </p:cNvPr>
          <p:cNvSpPr txBox="1">
            <a:spLocks/>
          </p:cNvSpPr>
          <p:nvPr/>
        </p:nvSpPr>
        <p:spPr>
          <a:xfrm>
            <a:off x="2211138" y="1599980"/>
            <a:ext cx="273587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sz="10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Time Series</a:t>
            </a:r>
            <a:b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</a:b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Forecasting</a:t>
            </a:r>
          </a:p>
        </p:txBody>
      </p:sp>
      <p:sp>
        <p:nvSpPr>
          <p:cNvPr id="47" name="Google Shape;339;p63">
            <a:extLst>
              <a:ext uri="{FF2B5EF4-FFF2-40B4-BE49-F238E27FC236}">
                <a16:creationId xmlns:a16="http://schemas.microsoft.com/office/drawing/2014/main" id="{AE60166D-56D4-4AA2-8AB3-9E951D4EADC7}"/>
              </a:ext>
            </a:extLst>
          </p:cNvPr>
          <p:cNvSpPr txBox="1">
            <a:spLocks/>
          </p:cNvSpPr>
          <p:nvPr/>
        </p:nvSpPr>
        <p:spPr>
          <a:xfrm>
            <a:off x="719813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bril Fatface"/>
              </a:rPr>
              <a:t>Current Objective: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Fira Sans"/>
              </a:rPr>
              <a:t>Membangun model Peramalan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Fira Sans"/>
              </a:rPr>
              <a:t>Seri Waktu Harga Bitcoin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DF9E5-F7AB-4D8C-A864-772D3C6B3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55360">
            <a:off x="5494702" y="1000235"/>
            <a:ext cx="239253" cy="2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96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3"/>
          <p:cNvSpPr txBox="1">
            <a:spLocks noGrp="1"/>
          </p:cNvSpPr>
          <p:nvPr>
            <p:ph type="title" idx="2"/>
          </p:nvPr>
        </p:nvSpPr>
        <p:spPr>
          <a:xfrm>
            <a:off x="2281757" y="14125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01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2" name="Google Shape;1152;p43"/>
          <p:cNvSpPr txBox="1">
            <a:spLocks noGrp="1"/>
          </p:cNvSpPr>
          <p:nvPr>
            <p:ph type="title" idx="4"/>
          </p:nvPr>
        </p:nvSpPr>
        <p:spPr>
          <a:xfrm>
            <a:off x="2281758" y="29839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  <a:hlinkClick r:id="" action="ppaction://noaction"/>
              </a:rPr>
              <a:t>03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3" name="Google Shape;1153;p43"/>
          <p:cNvSpPr txBox="1">
            <a:spLocks noGrp="1"/>
          </p:cNvSpPr>
          <p:nvPr>
            <p:ph type="title" idx="7"/>
          </p:nvPr>
        </p:nvSpPr>
        <p:spPr>
          <a:xfrm>
            <a:off x="5622283" y="141590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955221" y="458900"/>
            <a:ext cx="72335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bril Fatface" panose="020B0604020202020204" charset="0"/>
              </a:rPr>
              <a:t>Prapemrosesan</a:t>
            </a:r>
            <a:r>
              <a:rPr lang="en-GB" dirty="0">
                <a:latin typeface="Abril Fatface" panose="020B0604020202020204" charset="0"/>
              </a:rPr>
              <a:t> Data </a:t>
            </a:r>
            <a:r>
              <a:rPr lang="en-GB" dirty="0" err="1">
                <a:latin typeface="Abril Fatface" panose="020B0604020202020204" charset="0"/>
              </a:rPr>
              <a:t>Deret</a:t>
            </a:r>
            <a:r>
              <a:rPr lang="en-GB" dirty="0">
                <a:latin typeface="Abril Fatface" panose="020B0604020202020204" charset="0"/>
              </a:rPr>
              <a:t> Waktu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6" name="Google Shape;1156;p43"/>
          <p:cNvSpPr txBox="1">
            <a:spLocks noGrp="1"/>
          </p:cNvSpPr>
          <p:nvPr>
            <p:ph type="subTitle" idx="1"/>
          </p:nvPr>
        </p:nvSpPr>
        <p:spPr>
          <a:xfrm>
            <a:off x="1280799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Outlier Detection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7" name="Google Shape;1157;p43"/>
          <p:cNvSpPr txBox="1">
            <a:spLocks noGrp="1"/>
          </p:cNvSpPr>
          <p:nvPr>
            <p:ph type="subTitle" idx="3"/>
          </p:nvPr>
        </p:nvSpPr>
        <p:spPr>
          <a:xfrm>
            <a:off x="1690600" y="2343055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Isolation Forest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58" name="Google Shape;1158;p43"/>
          <p:cNvSpPr txBox="1">
            <a:spLocks noGrp="1"/>
          </p:cNvSpPr>
          <p:nvPr>
            <p:ph type="subTitle" idx="5"/>
          </p:nvPr>
        </p:nvSpPr>
        <p:spPr>
          <a:xfrm>
            <a:off x="1280799" y="3535867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Stationary Test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9" name="Google Shape;1159;p43"/>
          <p:cNvSpPr txBox="1">
            <a:spLocks noGrp="1"/>
          </p:cNvSpPr>
          <p:nvPr>
            <p:ph type="subTitle" idx="6"/>
          </p:nvPr>
        </p:nvSpPr>
        <p:spPr>
          <a:xfrm>
            <a:off x="1388533" y="3923814"/>
            <a:ext cx="2963334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Augmented 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Dickey-Fuller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 Test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60" name="Google Shape;1160;p43"/>
          <p:cNvSpPr txBox="1">
            <a:spLocks noGrp="1"/>
          </p:cNvSpPr>
          <p:nvPr>
            <p:ph type="subTitle" idx="8"/>
          </p:nvPr>
        </p:nvSpPr>
        <p:spPr>
          <a:xfrm>
            <a:off x="4621326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1" name="Google Shape;1161;p43"/>
          <p:cNvSpPr txBox="1">
            <a:spLocks noGrp="1"/>
          </p:cNvSpPr>
          <p:nvPr>
            <p:ph type="subTitle" idx="9"/>
          </p:nvPr>
        </p:nvSpPr>
        <p:spPr>
          <a:xfrm>
            <a:off x="5031125" y="2349801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Simple Moving Average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21" name="Google Shape;1152;p43">
            <a:extLst>
              <a:ext uri="{FF2B5EF4-FFF2-40B4-BE49-F238E27FC236}">
                <a16:creationId xmlns:a16="http://schemas.microsoft.com/office/drawing/2014/main" id="{4AEFD74C-73B1-4B74-829C-E7E8C4785818}"/>
              </a:ext>
            </a:extLst>
          </p:cNvPr>
          <p:cNvSpPr txBox="1">
            <a:spLocks/>
          </p:cNvSpPr>
          <p:nvPr/>
        </p:nvSpPr>
        <p:spPr>
          <a:xfrm>
            <a:off x="5622285" y="2983955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ril Fatface" panose="020B0604020202020204" charset="0"/>
                <a:sym typeface="Anton"/>
              </a:rPr>
              <a:t>04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ril Fatface" panose="020B0604020202020204" charset="0"/>
              <a:sym typeface="Anton"/>
            </a:endParaRPr>
          </a:p>
        </p:txBody>
      </p:sp>
      <p:sp>
        <p:nvSpPr>
          <p:cNvPr id="22" name="Google Shape;1158;p43">
            <a:extLst>
              <a:ext uri="{FF2B5EF4-FFF2-40B4-BE49-F238E27FC236}">
                <a16:creationId xmlns:a16="http://schemas.microsoft.com/office/drawing/2014/main" id="{84C072DF-9DEF-4FC8-BFDB-75341D368CF0}"/>
              </a:ext>
            </a:extLst>
          </p:cNvPr>
          <p:cNvSpPr txBox="1">
            <a:spLocks/>
          </p:cNvSpPr>
          <p:nvPr/>
        </p:nvSpPr>
        <p:spPr>
          <a:xfrm>
            <a:off x="4621326" y="3535867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GB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Transformation</a:t>
            </a:r>
          </a:p>
        </p:txBody>
      </p:sp>
      <p:sp>
        <p:nvSpPr>
          <p:cNvPr id="23" name="Google Shape;1159;p43">
            <a:extLst>
              <a:ext uri="{FF2B5EF4-FFF2-40B4-BE49-F238E27FC236}">
                <a16:creationId xmlns:a16="http://schemas.microsoft.com/office/drawing/2014/main" id="{05A9F750-6EE7-45A7-BC80-21B261D5C779}"/>
              </a:ext>
            </a:extLst>
          </p:cNvPr>
          <p:cNvSpPr txBox="1">
            <a:spLocks/>
          </p:cNvSpPr>
          <p:nvPr/>
        </p:nvSpPr>
        <p:spPr>
          <a:xfrm>
            <a:off x="4729060" y="3923814"/>
            <a:ext cx="2963334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Barlow"/>
              </a:rPr>
              <a:t>Differencing Transformation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604020202020204" charset="0"/>
              <a:cs typeface="Fira Sans" panose="020B0604020202020204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824608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title"/>
          </p:nvPr>
        </p:nvSpPr>
        <p:spPr>
          <a:xfrm>
            <a:off x="4329649" y="1888500"/>
            <a:ext cx="4518018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Detection dan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305" name="Google Shape;1305;p46"/>
          <p:cNvSpPr txBox="1">
            <a:spLocks noGrp="1"/>
          </p:cNvSpPr>
          <p:nvPr>
            <p:ph type="subTitle" idx="1"/>
          </p:nvPr>
        </p:nvSpPr>
        <p:spPr>
          <a:xfrm>
            <a:off x="4329025" y="2571750"/>
            <a:ext cx="3859800" cy="50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Terdapat</a:t>
            </a:r>
            <a:r>
              <a:rPr lang="en-US" dirty="0"/>
              <a:t> 204 </a:t>
            </a:r>
            <a:r>
              <a:rPr lang="en-US" dirty="0">
                <a:latin typeface="Fira Sans" panose="020B0604020202020204" charset="0"/>
                <a:cs typeface="Fira Sans" panose="020B0604020202020204" charset="0"/>
              </a:rPr>
              <a:t>outlier</a:t>
            </a:r>
            <a:r>
              <a:rPr lang="en-US" dirty="0"/>
              <a:t>!</a:t>
            </a:r>
            <a:endParaRPr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0AB52AD-C0EA-4275-9FDA-C6754379F7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092940"/>
            <a:ext cx="3691890" cy="2839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790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EA8180-792C-4F4E-AAE2-5ACE2DBC03D4}"/>
              </a:ext>
            </a:extLst>
          </p:cNvPr>
          <p:cNvGrpSpPr/>
          <p:nvPr/>
        </p:nvGrpSpPr>
        <p:grpSpPr>
          <a:xfrm>
            <a:off x="1157444" y="1365770"/>
            <a:ext cx="6829111" cy="2411960"/>
            <a:chOff x="1323475" y="1214629"/>
            <a:chExt cx="6829111" cy="24119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28CD90-F2A6-49A1-8D08-66148E020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3475" y="1966479"/>
              <a:ext cx="6761376" cy="1660110"/>
            </a:xfrm>
            <a:prstGeom prst="rect">
              <a:avLst/>
            </a:prstGeom>
          </p:spPr>
        </p:pic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214629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244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210167"/>
            <a:ext cx="7710300" cy="848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>
                <a:latin typeface="Abril Fatface" panose="020B0604020202020204" charset="0"/>
              </a:rPr>
              <a:t>Differencing Transformation</a:t>
            </a:r>
            <a:br>
              <a:rPr lang="en-US" dirty="0"/>
            </a:br>
            <a:r>
              <a:rPr lang="en-US" sz="1400" dirty="0">
                <a:latin typeface="Fira Sans" panose="020B0604020202020204" charset="0"/>
                <a:cs typeface="Fira Sans" panose="020B0604020202020204" charset="0"/>
              </a:rPr>
              <a:t>The First Order! With some Spice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8FFC92-3F31-45BA-BA8B-9B6DF022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0581" y="1263797"/>
            <a:ext cx="6742838" cy="35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5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C46AF1-3953-45FF-929B-305D576A6F30}"/>
              </a:ext>
            </a:extLst>
          </p:cNvPr>
          <p:cNvGrpSpPr/>
          <p:nvPr/>
        </p:nvGrpSpPr>
        <p:grpSpPr>
          <a:xfrm>
            <a:off x="1157444" y="1645244"/>
            <a:ext cx="6829111" cy="1853012"/>
            <a:chOff x="1323475" y="1502570"/>
            <a:chExt cx="6829111" cy="1853012"/>
          </a:xfrm>
        </p:grpSpPr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502570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ED6895-F5B3-4606-B611-A428BC946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056"/>
            <a:stretch/>
          </p:blipFill>
          <p:spPr>
            <a:xfrm>
              <a:off x="1323475" y="2282448"/>
              <a:ext cx="6761376" cy="107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457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2B66366E-B735-4DB9-95F6-3AA09FCFAE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67" y="1782234"/>
            <a:ext cx="8060266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dirty="0">
                <a:latin typeface="Abril Fatface" panose="020B0604020202020204" charset="0"/>
              </a:rPr>
              <a:t>FORECASTING!</a:t>
            </a:r>
            <a:endParaRPr sz="80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7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287767" y="455675"/>
            <a:ext cx="856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Abril Fatface" panose="020B0604020202020204" charset="0"/>
              </a:rPr>
              <a:t>Model Peramalan Seri Waktu Harga Bitcoin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2C632E-9895-47B4-9550-3695E149C177}"/>
              </a:ext>
            </a:extLst>
          </p:cNvPr>
          <p:cNvGraphicFramePr>
            <a:graphicFrameLocks noGrp="1"/>
          </p:cNvGraphicFramePr>
          <p:nvPr/>
        </p:nvGraphicFramePr>
        <p:xfrm>
          <a:off x="1132072" y="1515533"/>
          <a:ext cx="6886343" cy="2958499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66360">
                  <a:extLst>
                    <a:ext uri="{9D8B030D-6E8A-4147-A177-3AD203B41FA5}">
                      <a16:colId xmlns:a16="http://schemas.microsoft.com/office/drawing/2014/main" val="1164620321"/>
                    </a:ext>
                  </a:extLst>
                </a:gridCol>
                <a:gridCol w="815308">
                  <a:extLst>
                    <a:ext uri="{9D8B030D-6E8A-4147-A177-3AD203B41FA5}">
                      <a16:colId xmlns:a16="http://schemas.microsoft.com/office/drawing/2014/main" val="105755086"/>
                    </a:ext>
                  </a:extLst>
                </a:gridCol>
                <a:gridCol w="869748">
                  <a:extLst>
                    <a:ext uri="{9D8B030D-6E8A-4147-A177-3AD203B41FA5}">
                      <a16:colId xmlns:a16="http://schemas.microsoft.com/office/drawing/2014/main" val="2080088660"/>
                    </a:ext>
                  </a:extLst>
                </a:gridCol>
                <a:gridCol w="815308">
                  <a:extLst>
                    <a:ext uri="{9D8B030D-6E8A-4147-A177-3AD203B41FA5}">
                      <a16:colId xmlns:a16="http://schemas.microsoft.com/office/drawing/2014/main" val="725847831"/>
                    </a:ext>
                  </a:extLst>
                </a:gridCol>
                <a:gridCol w="767399">
                  <a:extLst>
                    <a:ext uri="{9D8B030D-6E8A-4147-A177-3AD203B41FA5}">
                      <a16:colId xmlns:a16="http://schemas.microsoft.com/office/drawing/2014/main" val="822256312"/>
                    </a:ext>
                  </a:extLst>
                </a:gridCol>
                <a:gridCol w="784821">
                  <a:extLst>
                    <a:ext uri="{9D8B030D-6E8A-4147-A177-3AD203B41FA5}">
                      <a16:colId xmlns:a16="http://schemas.microsoft.com/office/drawing/2014/main" val="2840370382"/>
                    </a:ext>
                  </a:extLst>
                </a:gridCol>
                <a:gridCol w="767399">
                  <a:extLst>
                    <a:ext uri="{9D8B030D-6E8A-4147-A177-3AD203B41FA5}">
                      <a16:colId xmlns:a16="http://schemas.microsoft.com/office/drawing/2014/main" val="3159827395"/>
                    </a:ext>
                  </a:extLst>
                </a:gridCol>
              </a:tblGrid>
              <a:tr h="470215">
                <a:tc>
                  <a:txBody>
                    <a:bodyPr/>
                    <a:lstStyle/>
                    <a:p>
                      <a:pPr algn="ctr"/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2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Temporal Fusion Transformer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867" marR="64867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2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Long-Short Term Memory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867" marR="64867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3016043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Included Covariate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sMAPE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sMAPE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extLst>
                  <a:ext uri="{0D108BD9-81ED-4DB2-BD59-A6C34878D82A}">
                    <a16:rowId xmlns:a16="http://schemas.microsoft.com/office/drawing/2014/main" val="1916428948"/>
                  </a:ext>
                </a:extLst>
              </a:tr>
              <a:tr h="417969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Trend, Sentiment, and Volume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0,0260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3,0199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3,0499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3,0236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3,0500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18825"/>
                  </a:ext>
                </a:extLst>
              </a:tr>
              <a:tr h="331004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Sentiment and Volume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0,0265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3,0321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3,0610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2,9956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3,0196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901939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 and Sentiment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0,0259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2,9919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3,0036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3,1219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3,1545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730088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 and Volume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0,0260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3,0488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3,0754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3,0615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3,0887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239207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Price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0,0264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3,0406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3,0717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0,0264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3,0189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3,0414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97522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Sentiment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3,0409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3,0674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3,0128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3,0287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062514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0,0256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3,0428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3,0565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3,0272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3,0553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722784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Volume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3,0442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3,0782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0,0264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3,0238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3,0506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641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93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>
            <a:spLocks noGrp="1"/>
          </p:cNvSpPr>
          <p:nvPr>
            <p:ph type="title"/>
          </p:nvPr>
        </p:nvSpPr>
        <p:spPr>
          <a:xfrm>
            <a:off x="713225" y="16394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Past Research</a:t>
            </a:r>
            <a:endParaRPr dirty="0"/>
          </a:p>
        </p:txBody>
      </p:sp>
      <p:sp>
        <p:nvSpPr>
          <p:cNvPr id="436" name="Google Shape;436;p67"/>
          <p:cNvSpPr txBox="1">
            <a:spLocks noGrp="1"/>
          </p:cNvSpPr>
          <p:nvPr>
            <p:ph type="title" idx="2"/>
          </p:nvPr>
        </p:nvSpPr>
        <p:spPr>
          <a:xfrm>
            <a:off x="1935565" y="878236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Forecasting</a:t>
            </a:r>
          </a:p>
        </p:txBody>
      </p:sp>
      <p:sp>
        <p:nvSpPr>
          <p:cNvPr id="437" name="Google Shape;437;p67"/>
          <p:cNvSpPr txBox="1">
            <a:spLocks noGrp="1"/>
          </p:cNvSpPr>
          <p:nvPr>
            <p:ph type="subTitle" idx="1"/>
          </p:nvPr>
        </p:nvSpPr>
        <p:spPr>
          <a:xfrm>
            <a:off x="1935561" y="1269365"/>
            <a:ext cx="5063549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On Forecasting Cryptocurrency Prices: A Comparison of Machine Learning, Deep Learning, and Ensembles</a:t>
            </a:r>
            <a:endParaRPr sz="1400"/>
          </a:p>
        </p:txBody>
      </p:sp>
      <p:sp>
        <p:nvSpPr>
          <p:cNvPr id="438" name="Google Shape;438;p67"/>
          <p:cNvSpPr txBox="1">
            <a:spLocks noGrp="1"/>
          </p:cNvSpPr>
          <p:nvPr>
            <p:ph type="title" idx="3"/>
          </p:nvPr>
        </p:nvSpPr>
        <p:spPr>
          <a:xfrm>
            <a:off x="1935561" y="2029790"/>
            <a:ext cx="5272829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Big Data and Cognitive Computing</a:t>
            </a:r>
            <a:endParaRPr sz="1800"/>
          </a:p>
        </p:txBody>
      </p:sp>
      <p:sp>
        <p:nvSpPr>
          <p:cNvPr id="439" name="Google Shape;439;p67"/>
          <p:cNvSpPr txBox="1">
            <a:spLocks noGrp="1"/>
          </p:cNvSpPr>
          <p:nvPr>
            <p:ph type="subTitle" idx="4"/>
          </p:nvPr>
        </p:nvSpPr>
        <p:spPr>
          <a:xfrm>
            <a:off x="2607733" y="2420919"/>
            <a:ext cx="4600654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Predicting the Price of Bitcoin Using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Sentiment-Enriched Time Series Forecasting</a:t>
            </a:r>
          </a:p>
        </p:txBody>
      </p:sp>
      <p:sp>
        <p:nvSpPr>
          <p:cNvPr id="442" name="Google Shape;442;p67"/>
          <p:cNvSpPr/>
          <p:nvPr/>
        </p:nvSpPr>
        <p:spPr>
          <a:xfrm>
            <a:off x="1192138" y="107976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7"/>
          <p:cNvSpPr/>
          <p:nvPr/>
        </p:nvSpPr>
        <p:spPr>
          <a:xfrm>
            <a:off x="7284563" y="220769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36;p67">
            <a:extLst>
              <a:ext uri="{FF2B5EF4-FFF2-40B4-BE49-F238E27FC236}">
                <a16:creationId xmlns:a16="http://schemas.microsoft.com/office/drawing/2014/main" id="{569DADC6-3438-446C-9D7E-E0A7959A4839}"/>
              </a:ext>
            </a:extLst>
          </p:cNvPr>
          <p:cNvSpPr txBox="1">
            <a:spLocks/>
          </p:cNvSpPr>
          <p:nvPr/>
        </p:nvSpPr>
        <p:spPr>
          <a:xfrm>
            <a:off x="1192139" y="1079760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6" name="Google Shape;436;p67">
            <a:extLst>
              <a:ext uri="{FF2B5EF4-FFF2-40B4-BE49-F238E27FC236}">
                <a16:creationId xmlns:a16="http://schemas.microsoft.com/office/drawing/2014/main" id="{9E2DF809-E841-4BE7-AB96-AEF5EDC3B2F7}"/>
              </a:ext>
            </a:extLst>
          </p:cNvPr>
          <p:cNvSpPr txBox="1">
            <a:spLocks/>
          </p:cNvSpPr>
          <p:nvPr/>
        </p:nvSpPr>
        <p:spPr>
          <a:xfrm>
            <a:off x="7284560" y="2207694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7" name="Google Shape;436;p67">
            <a:extLst>
              <a:ext uri="{FF2B5EF4-FFF2-40B4-BE49-F238E27FC236}">
                <a16:creationId xmlns:a16="http://schemas.microsoft.com/office/drawing/2014/main" id="{2B8B4435-F9BD-4708-BA04-BC89C30C8C6B}"/>
              </a:ext>
            </a:extLst>
          </p:cNvPr>
          <p:cNvSpPr txBox="1">
            <a:spLocks/>
          </p:cNvSpPr>
          <p:nvPr/>
        </p:nvSpPr>
        <p:spPr>
          <a:xfrm>
            <a:off x="1935565" y="3109436"/>
            <a:ext cx="4044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/>
              <a:t>Forecasting</a:t>
            </a:r>
          </a:p>
        </p:txBody>
      </p:sp>
      <p:sp>
        <p:nvSpPr>
          <p:cNvPr id="28" name="Google Shape;437;p67">
            <a:extLst>
              <a:ext uri="{FF2B5EF4-FFF2-40B4-BE49-F238E27FC236}">
                <a16:creationId xmlns:a16="http://schemas.microsoft.com/office/drawing/2014/main" id="{C62E5712-7D60-4F7A-A023-C2CA6D69D13C}"/>
              </a:ext>
            </a:extLst>
          </p:cNvPr>
          <p:cNvSpPr txBox="1">
            <a:spLocks/>
          </p:cNvSpPr>
          <p:nvPr/>
        </p:nvSpPr>
        <p:spPr>
          <a:xfrm>
            <a:off x="1935561" y="3500565"/>
            <a:ext cx="5063549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/>
              <a:t>On Forecasting Cryptocurrency Prices: A Comparison of Machine Learning, Deep Learning, and Ensembles</a:t>
            </a:r>
          </a:p>
        </p:txBody>
      </p:sp>
      <p:sp>
        <p:nvSpPr>
          <p:cNvPr id="33" name="Google Shape;442;p67">
            <a:extLst>
              <a:ext uri="{FF2B5EF4-FFF2-40B4-BE49-F238E27FC236}">
                <a16:creationId xmlns:a16="http://schemas.microsoft.com/office/drawing/2014/main" id="{45E08239-CEB7-44FB-9B88-D948424ABE59}"/>
              </a:ext>
            </a:extLst>
          </p:cNvPr>
          <p:cNvSpPr/>
          <p:nvPr/>
        </p:nvSpPr>
        <p:spPr>
          <a:xfrm>
            <a:off x="1192138" y="3266936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36;p67">
            <a:extLst>
              <a:ext uri="{FF2B5EF4-FFF2-40B4-BE49-F238E27FC236}">
                <a16:creationId xmlns:a16="http://schemas.microsoft.com/office/drawing/2014/main" id="{B53DC270-3CF9-4541-A595-9A415955A3DD}"/>
              </a:ext>
            </a:extLst>
          </p:cNvPr>
          <p:cNvSpPr txBox="1">
            <a:spLocks/>
          </p:cNvSpPr>
          <p:nvPr/>
        </p:nvSpPr>
        <p:spPr>
          <a:xfrm>
            <a:off x="1192139" y="3266936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</p:spTree>
    <p:extLst>
      <p:ext uri="{BB962C8B-B14F-4D97-AF65-F5344CB8AC3E}">
        <p14:creationId xmlns:p14="http://schemas.microsoft.com/office/powerpoint/2010/main" val="2385227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A6CBB4FF-94D8-446B-9612-0EAD3E98E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82234"/>
            <a:ext cx="9144000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>
                <a:latin typeface="Abril Fatface" panose="020B0604020202020204" charset="0"/>
              </a:rPr>
              <a:t>EXPLAINABILITY!</a:t>
            </a:r>
            <a:endParaRPr sz="72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35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810718" y="1037875"/>
            <a:ext cx="399415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99B711-11D7-4CF4-BCFA-90FD63253646}"/>
              </a:ext>
            </a:extLst>
          </p:cNvPr>
          <p:cNvGrpSpPr/>
          <p:nvPr/>
        </p:nvGrpSpPr>
        <p:grpSpPr>
          <a:xfrm>
            <a:off x="577850" y="676980"/>
            <a:ext cx="3994150" cy="3657000"/>
            <a:chOff x="453496" y="676980"/>
            <a:chExt cx="3994150" cy="3657000"/>
          </a:xfrm>
        </p:grpSpPr>
        <p:grpSp>
          <p:nvGrpSpPr>
            <p:cNvPr id="2622" name="Google Shape;2622;p72"/>
            <p:cNvGrpSpPr/>
            <p:nvPr/>
          </p:nvGrpSpPr>
          <p:grpSpPr>
            <a:xfrm>
              <a:off x="652682" y="676980"/>
              <a:ext cx="3657000" cy="3657000"/>
              <a:chOff x="829800" y="676980"/>
              <a:chExt cx="3657000" cy="3657000"/>
            </a:xfrm>
          </p:grpSpPr>
          <p:sp>
            <p:nvSpPr>
              <p:cNvPr id="2623" name="Google Shape;2623;p72"/>
              <p:cNvSpPr/>
              <p:nvPr/>
            </p:nvSpPr>
            <p:spPr>
              <a:xfrm>
                <a:off x="829800" y="676980"/>
                <a:ext cx="3657000" cy="365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4" name="Google Shape;2624;p72"/>
              <p:cNvSpPr/>
              <p:nvPr/>
            </p:nvSpPr>
            <p:spPr>
              <a:xfrm>
                <a:off x="1002558" y="862428"/>
                <a:ext cx="3286200" cy="3286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5" name="Google Shape;2625;p72"/>
              <p:cNvSpPr/>
              <p:nvPr/>
            </p:nvSpPr>
            <p:spPr>
              <a:xfrm>
                <a:off x="1204621" y="1051799"/>
                <a:ext cx="2907300" cy="2907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6" name="Google Shape;2626;p72"/>
              <p:cNvSpPr/>
              <p:nvPr/>
            </p:nvSpPr>
            <p:spPr>
              <a:xfrm>
                <a:off x="1396937" y="1244131"/>
                <a:ext cx="2523000" cy="252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1A44708-A4B5-4FCB-818A-E40A17148E1F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496" y="1108075"/>
              <a:ext cx="3994150" cy="292735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/>
        </p:nvGraphicFramePr>
        <p:xfrm>
          <a:off x="4908233" y="1707175"/>
          <a:ext cx="3657917" cy="23469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2,30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1,70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5,80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sen_futcov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11,60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3,70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4,90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6,50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4,50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9,30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9,60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volume_futcov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12,80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43,20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25,50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1,60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26,50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22,10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690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309" y="1207832"/>
            <a:ext cx="6197382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1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5"/>
          <p:cNvSpPr txBox="1">
            <a:spLocks noGrp="1"/>
          </p:cNvSpPr>
          <p:nvPr>
            <p:ph type="title"/>
          </p:nvPr>
        </p:nvSpPr>
        <p:spPr>
          <a:xfrm>
            <a:off x="1780650" y="1051515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1A425-D24E-4C8D-807C-D71DF194AE83}"/>
              </a:ext>
            </a:extLst>
          </p:cNvPr>
          <p:cNvSpPr txBox="1"/>
          <p:nvPr/>
        </p:nvSpPr>
        <p:spPr>
          <a:xfrm>
            <a:off x="1551214" y="2816679"/>
            <a:ext cx="60415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“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Barang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siapa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yang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menjadikan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mudah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urusan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orang lain,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pasti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Allah akan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memudahkannya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di dunia dan di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akhirat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.”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(HR. Muslim)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>
            <a:spLocks noGrp="1"/>
          </p:cNvSpPr>
          <p:nvPr>
            <p:ph type="title"/>
          </p:nvPr>
        </p:nvSpPr>
        <p:spPr>
          <a:xfrm>
            <a:off x="426203" y="1383000"/>
            <a:ext cx="8291594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Cryptocurrency?</a:t>
            </a:r>
            <a:endParaRPr dirty="0"/>
          </a:p>
        </p:txBody>
      </p:sp>
      <p:sp>
        <p:nvSpPr>
          <p:cNvPr id="328" name="Google Shape;328;p61"/>
          <p:cNvSpPr txBox="1">
            <a:spLocks noGrp="1"/>
          </p:cNvSpPr>
          <p:nvPr>
            <p:ph type="subTitle" idx="1"/>
          </p:nvPr>
        </p:nvSpPr>
        <p:spPr>
          <a:xfrm>
            <a:off x="1278592" y="2621800"/>
            <a:ext cx="6586866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Bitcoin | Ethereum | SOLANA | XRP | </a:t>
            </a:r>
            <a:r>
              <a:rPr lang="en-US" dirty="0" err="1"/>
              <a:t>Cardano</a:t>
            </a:r>
            <a:r>
              <a:rPr lang="en-US" dirty="0"/>
              <a:t> | Avalanche | Dogecoin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</a:t>
            </a:r>
            <a:endParaRPr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F4065B-39D5-42A6-8ADB-5B6053D5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43" y="1171502"/>
            <a:ext cx="5568713" cy="3509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751505-7EC4-4D65-833E-93A708A00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487" y="608935"/>
            <a:ext cx="1012436" cy="906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2DD63-9C05-4D38-8464-2498840D8A5F}"/>
              </a:ext>
            </a:extLst>
          </p:cNvPr>
          <p:cNvSpPr txBox="1"/>
          <p:nvPr/>
        </p:nvSpPr>
        <p:spPr>
          <a:xfrm>
            <a:off x="2286000" y="88519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sym typeface="Abril Fatface"/>
              </a:rPr>
              <a:t>This Price don’t Lie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A0FA9-A543-4F16-83F4-DDC69C41F10A}"/>
              </a:ext>
            </a:extLst>
          </p:cNvPr>
          <p:cNvSpPr txBox="1"/>
          <p:nvPr/>
        </p:nvSpPr>
        <p:spPr>
          <a:xfrm>
            <a:off x="6078056" y="4680818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(API coingecko.com)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Popularity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D5A919-F788-4ABD-8DF4-982B87BD6750}"/>
              </a:ext>
            </a:extLst>
          </p:cNvPr>
          <p:cNvGrpSpPr/>
          <p:nvPr/>
        </p:nvGrpSpPr>
        <p:grpSpPr>
          <a:xfrm>
            <a:off x="430302" y="1284392"/>
            <a:ext cx="3839404" cy="970261"/>
            <a:chOff x="430302" y="1284392"/>
            <a:chExt cx="3839404" cy="9702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D3A2CB-E599-4467-8D8F-6EE650F11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29" y="1284392"/>
              <a:ext cx="3774177" cy="7432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5A992-B6CC-4F2F-92C8-CB0C1F515F93}"/>
                </a:ext>
              </a:extLst>
            </p:cNvPr>
            <p:cNvSpPr txBox="1"/>
            <p:nvPr/>
          </p:nvSpPr>
          <p:spPr>
            <a:xfrm>
              <a:off x="430302" y="2008432"/>
              <a:ext cx="1665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(cointelegraph.com, 2019)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E2F051-F221-4085-9BEE-797BB0C77E50}"/>
              </a:ext>
            </a:extLst>
          </p:cNvPr>
          <p:cNvGrpSpPr/>
          <p:nvPr/>
        </p:nvGrpSpPr>
        <p:grpSpPr>
          <a:xfrm>
            <a:off x="4804966" y="1730465"/>
            <a:ext cx="3897354" cy="1188679"/>
            <a:chOff x="4804966" y="1730465"/>
            <a:chExt cx="3897354" cy="11886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6D7FD3-0632-4BB2-A3E8-B132DFD6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966" y="1730465"/>
              <a:ext cx="3843503" cy="9541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F952EA-EFF3-4B99-82D0-47D7193E872F}"/>
                </a:ext>
              </a:extLst>
            </p:cNvPr>
            <p:cNvSpPr txBox="1"/>
            <p:nvPr/>
          </p:nvSpPr>
          <p:spPr>
            <a:xfrm>
              <a:off x="7198382" y="2672923"/>
              <a:ext cx="1503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(bloomberg.com, 2023)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B87378-8395-458F-9201-3795471B0B25}"/>
              </a:ext>
            </a:extLst>
          </p:cNvPr>
          <p:cNvGrpSpPr/>
          <p:nvPr/>
        </p:nvGrpSpPr>
        <p:grpSpPr>
          <a:xfrm>
            <a:off x="441679" y="2438047"/>
            <a:ext cx="3828027" cy="1799403"/>
            <a:chOff x="441679" y="2438047"/>
            <a:chExt cx="3828027" cy="17994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B022AFD-E19C-42F1-8453-09AEA734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529" y="2438047"/>
              <a:ext cx="3774177" cy="156447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7F94F9-C2CC-4D3E-B080-43852F7C8BFB}"/>
                </a:ext>
              </a:extLst>
            </p:cNvPr>
            <p:cNvSpPr txBox="1"/>
            <p:nvPr/>
          </p:nvSpPr>
          <p:spPr>
            <a:xfrm>
              <a:off x="441679" y="3991229"/>
              <a:ext cx="12554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(forbes.com, 2021)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09AF1A-104F-42AA-AEE0-2EF188659C19}"/>
              </a:ext>
            </a:extLst>
          </p:cNvPr>
          <p:cNvGrpSpPr/>
          <p:nvPr/>
        </p:nvGrpSpPr>
        <p:grpSpPr>
          <a:xfrm>
            <a:off x="4572000" y="3676544"/>
            <a:ext cx="4130320" cy="866635"/>
            <a:chOff x="4572000" y="3676544"/>
            <a:chExt cx="4130320" cy="8666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624A44C-DDC5-49AA-B8D9-D3E7BD95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3676544"/>
              <a:ext cx="4076470" cy="65194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22C6BE-4820-456A-AA3B-557226231BB5}"/>
                </a:ext>
              </a:extLst>
            </p:cNvPr>
            <p:cNvSpPr txBox="1"/>
            <p:nvPr/>
          </p:nvSpPr>
          <p:spPr>
            <a:xfrm>
              <a:off x="7360286" y="4296958"/>
              <a:ext cx="13420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(nytimes.com, 2020)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0B54D8-5D58-4469-88F0-4072FBF453E3}"/>
              </a:ext>
            </a:extLst>
          </p:cNvPr>
          <p:cNvGrpSpPr/>
          <p:nvPr/>
        </p:nvGrpSpPr>
        <p:grpSpPr>
          <a:xfrm>
            <a:off x="1733874" y="1174898"/>
            <a:ext cx="5796602" cy="3723158"/>
            <a:chOff x="1733874" y="1174898"/>
            <a:chExt cx="5796602" cy="372315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47F1CC-59E6-4A33-A98C-376E3866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733874" y="1174898"/>
              <a:ext cx="5676252" cy="350592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FE2D21-99F0-4A12-B507-B97F400FE377}"/>
                </a:ext>
              </a:extLst>
            </p:cNvPr>
            <p:cNvSpPr txBox="1"/>
            <p:nvPr/>
          </p:nvSpPr>
          <p:spPr>
            <a:xfrm>
              <a:off x="6183632" y="4651835"/>
              <a:ext cx="13468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(trends.google.com)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5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27;p61">
            <a:extLst>
              <a:ext uri="{FF2B5EF4-FFF2-40B4-BE49-F238E27FC236}">
                <a16:creationId xmlns:a16="http://schemas.microsoft.com/office/drawing/2014/main" id="{9A82A9F1-5BB8-40BE-ABA8-36193A106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5957" y="2040750"/>
            <a:ext cx="1992086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dirty="0"/>
              <a:t>How?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0ABCC-9E32-4158-B644-0C7BCE75052A}"/>
              </a:ext>
            </a:extLst>
          </p:cNvPr>
          <p:cNvSpPr txBox="1"/>
          <p:nvPr/>
        </p:nvSpPr>
        <p:spPr>
          <a:xfrm>
            <a:off x="3662135" y="2948861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By paying attention!</a:t>
            </a:r>
            <a:endParaRPr lang="en-GB" dirty="0"/>
          </a:p>
        </p:txBody>
      </p:sp>
      <p:pic>
        <p:nvPicPr>
          <p:cNvPr id="1026" name="Picture 2" descr="Optimus Prime (Transformers Reboot Films) | Heroes Wiki | Fandom">
            <a:extLst>
              <a:ext uri="{FF2B5EF4-FFF2-40B4-BE49-F238E27FC236}">
                <a16:creationId xmlns:a16="http://schemas.microsoft.com/office/drawing/2014/main" id="{81C59E2C-B47F-4AF1-8889-ED1099E0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142" y="2114550"/>
            <a:ext cx="2235976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rt | Muppet Wiki | Fandom">
            <a:extLst>
              <a:ext uri="{FF2B5EF4-FFF2-40B4-BE49-F238E27FC236}">
                <a16:creationId xmlns:a16="http://schemas.microsoft.com/office/drawing/2014/main" id="{1C4A2CC8-AB7C-4305-B77F-DF863FFD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106" y="2040750"/>
            <a:ext cx="2351899" cy="39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8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778D1A8-083B-4C1B-9983-E49AAE9798CA}"/>
              </a:ext>
            </a:extLst>
          </p:cNvPr>
          <p:cNvGrpSpPr/>
          <p:nvPr/>
        </p:nvGrpSpPr>
        <p:grpSpPr>
          <a:xfrm>
            <a:off x="71182" y="429345"/>
            <a:ext cx="2619582" cy="4284809"/>
            <a:chOff x="71182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8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2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6D12A4B-397D-4872-BB41-2A202A10E384}"/>
                </a:ext>
              </a:extLst>
            </p:cNvPr>
            <p:cNvGrpSpPr/>
            <p:nvPr/>
          </p:nvGrpSpPr>
          <p:grpSpPr>
            <a:xfrm>
              <a:off x="71182" y="1551204"/>
              <a:ext cx="810564" cy="667200"/>
              <a:chOff x="307943" y="205900"/>
              <a:chExt cx="810564" cy="667200"/>
            </a:xfrm>
          </p:grpSpPr>
          <p:sp>
            <p:nvSpPr>
              <p:cNvPr id="70" name="Google Shape;972;p87">
                <a:extLst>
                  <a:ext uri="{FF2B5EF4-FFF2-40B4-BE49-F238E27FC236}">
                    <a16:creationId xmlns:a16="http://schemas.microsoft.com/office/drawing/2014/main" id="{6386A226-BADA-46A0-AA52-107C81C39FA9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70;p87">
                <a:extLst>
                  <a:ext uri="{FF2B5EF4-FFF2-40B4-BE49-F238E27FC236}">
                    <a16:creationId xmlns:a16="http://schemas.microsoft.com/office/drawing/2014/main" id="{6363D020-D11E-4780-816C-BEB7DC0D0085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2018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EBC9277-FF82-445C-A94F-0E5C9A3E88D5}"/>
                </a:ext>
              </a:extLst>
            </p:cNvPr>
            <p:cNvGrpSpPr/>
            <p:nvPr/>
          </p:nvGrpSpPr>
          <p:grpSpPr>
            <a:xfrm>
              <a:off x="71182" y="2772875"/>
              <a:ext cx="810564" cy="667200"/>
              <a:chOff x="185479" y="2772875"/>
              <a:chExt cx="810564" cy="667200"/>
            </a:xfrm>
          </p:grpSpPr>
          <p:sp>
            <p:nvSpPr>
              <p:cNvPr id="76" name="Google Shape;972;p87">
                <a:extLst>
                  <a:ext uri="{FF2B5EF4-FFF2-40B4-BE49-F238E27FC236}">
                    <a16:creationId xmlns:a16="http://schemas.microsoft.com/office/drawing/2014/main" id="{177A01C7-10E2-4EA6-9BA6-6AF9598FEA21}"/>
                  </a:ext>
                </a:extLst>
              </p:cNvPr>
              <p:cNvSpPr/>
              <p:nvPr/>
            </p:nvSpPr>
            <p:spPr>
              <a:xfrm>
                <a:off x="257161" y="2772875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70;p87">
                <a:extLst>
                  <a:ext uri="{FF2B5EF4-FFF2-40B4-BE49-F238E27FC236}">
                    <a16:creationId xmlns:a16="http://schemas.microsoft.com/office/drawing/2014/main" id="{E30C09DA-0227-4343-B85A-2120B8876AEE}"/>
                  </a:ext>
                </a:extLst>
              </p:cNvPr>
              <p:cNvSpPr txBox="1"/>
              <p:nvPr/>
            </p:nvSpPr>
            <p:spPr>
              <a:xfrm>
                <a:off x="185479" y="2820502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3042DC3-C670-4C63-85A7-763A6EAFE63C}"/>
                </a:ext>
              </a:extLst>
            </p:cNvPr>
            <p:cNvGrpSpPr/>
            <p:nvPr/>
          </p:nvGrpSpPr>
          <p:grpSpPr>
            <a:xfrm>
              <a:off x="71182" y="3936800"/>
              <a:ext cx="810564" cy="667200"/>
              <a:chOff x="307943" y="205900"/>
              <a:chExt cx="810564" cy="667200"/>
            </a:xfrm>
          </p:grpSpPr>
          <p:sp>
            <p:nvSpPr>
              <p:cNvPr id="79" name="Google Shape;972;p87">
                <a:extLst>
                  <a:ext uri="{FF2B5EF4-FFF2-40B4-BE49-F238E27FC236}">
                    <a16:creationId xmlns:a16="http://schemas.microsoft.com/office/drawing/2014/main" id="{406FE9B9-5BFC-4FC8-AA23-3086821043FB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70;p87">
                <a:extLst>
                  <a:ext uri="{FF2B5EF4-FFF2-40B4-BE49-F238E27FC236}">
                    <a16:creationId xmlns:a16="http://schemas.microsoft.com/office/drawing/2014/main" id="{91ADB47C-3A04-4F05-B861-D9DC4D5E67C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8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8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8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4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4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4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99138A-B8A7-45F0-9093-63416C02AC27}"/>
              </a:ext>
            </a:extLst>
          </p:cNvPr>
          <p:cNvGrpSpPr/>
          <p:nvPr/>
        </p:nvGrpSpPr>
        <p:grpSpPr>
          <a:xfrm>
            <a:off x="71183" y="429344"/>
            <a:ext cx="2619582" cy="4284809"/>
            <a:chOff x="71183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9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3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5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3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5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3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5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3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9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9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9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5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5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5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F32EEE0-EC1B-43B1-A012-7620F2457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919" y="524408"/>
            <a:ext cx="2779776" cy="40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4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943</Words>
  <Application>Microsoft Office PowerPoint</Application>
  <PresentationFormat>On-screen Show (16:9)</PresentationFormat>
  <Paragraphs>359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Bodoni</vt:lpstr>
      <vt:lpstr>Abril Fatface</vt:lpstr>
      <vt:lpstr>Chewy</vt:lpstr>
      <vt:lpstr>Barlow</vt:lpstr>
      <vt:lpstr>Fira Sans</vt:lpstr>
      <vt:lpstr>Cambria</vt:lpstr>
      <vt:lpstr>Montserrat</vt:lpstr>
      <vt:lpstr>Arial</vt:lpstr>
      <vt:lpstr>Anton</vt:lpstr>
      <vt:lpstr>Elegant Galaxy Background Breakthrough XL by Slidesgo</vt:lpstr>
      <vt:lpstr>Earth's Atmosphere Class by Slidesgo</vt:lpstr>
      <vt:lpstr>Prediksi Harga Bitcoin Menggunakan Transformer Mengintegrasikan Harga, Sentimen, Tren, dan Volume dalam Analisis Deret Waktu Multivariat</vt:lpstr>
      <vt:lpstr>Sentiment  Analysis</vt:lpstr>
      <vt:lpstr>Past Research</vt:lpstr>
      <vt:lpstr>Why Cryptocurrency?</vt:lpstr>
      <vt:lpstr>Price</vt:lpstr>
      <vt:lpstr>Popularity</vt:lpstr>
      <vt:lpstr>How?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Path</vt:lpstr>
      <vt:lpstr>Analisis Sentimen</vt:lpstr>
      <vt:lpstr>Prapemrosesan Data Teks</vt:lpstr>
      <vt:lpstr>Penghapusan Tweet yang bersifat Spam</vt:lpstr>
      <vt:lpstr>Pelabelan Data Teks dan Augmentasi</vt:lpstr>
      <vt:lpstr>Membangun Model Analisis Sentimen</vt:lpstr>
      <vt:lpstr>Fine Tuned</vt:lpstr>
      <vt:lpstr>Introducing CryptobertRefined</vt:lpstr>
      <vt:lpstr>Pelabelan Data Teks Menggunakan Model</vt:lpstr>
      <vt:lpstr>02</vt:lpstr>
      <vt:lpstr>01</vt:lpstr>
      <vt:lpstr>Outlier Detection dan Handling</vt:lpstr>
      <vt:lpstr>PowerPoint Presentation</vt:lpstr>
      <vt:lpstr>Differencing Transformation The First Order! With some Spice</vt:lpstr>
      <vt:lpstr>PowerPoint Presentation</vt:lpstr>
      <vt:lpstr>FORECASTING!</vt:lpstr>
      <vt:lpstr>Model Peramalan Seri Waktu Harga Bitcoin</vt:lpstr>
      <vt:lpstr>EXPLAINABILITY!</vt:lpstr>
      <vt:lpstr>Variable Importance</vt:lpstr>
      <vt:lpstr>Attention Horizon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Prediksi Harga Bitcoin Menggunakan Transformer: Mengintegrasikan Harga, Sentimen, Tren, dan Volume dalam Analisis Deret Waktu Multivariat</dc:title>
  <cp:lastModifiedBy>Razel 007</cp:lastModifiedBy>
  <cp:revision>40</cp:revision>
  <dcterms:modified xsi:type="dcterms:W3CDTF">2024-01-07T20:59:19Z</dcterms:modified>
</cp:coreProperties>
</file>